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11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slideLayouts/_rels/slideLayout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1.xml" ContentType="application/vnd.openxmlformats-officedocument.presentationml.slide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_rels/presentation.xml.rels" ContentType="application/vnd.openxmlformats-package.relationships+xml"/>
  <Override PartName="/ppt/media/image13.png" ContentType="image/png"/>
  <Override PartName="/ppt/media/image4.png" ContentType="image/png"/>
  <Override PartName="/ppt/media/image9.png" ContentType="image/png"/>
  <Override PartName="/ppt/media/image18.png" ContentType="image/png"/>
  <Override PartName="/ppt/media/image20.png" ContentType="image/png"/>
  <Override PartName="/ppt/media/image12.png" ContentType="image/png"/>
  <Override PartName="/ppt/media/image3.png" ContentType="image/png"/>
  <Override PartName="/ppt/media/image8.png" ContentType="image/png"/>
  <Override PartName="/ppt/media/image17.png" ContentType="image/png"/>
  <Override PartName="/ppt/media/image11.png" ContentType="image/png"/>
  <Override PartName="/ppt/media/image2.png" ContentType="image/png"/>
  <Override PartName="/ppt/media/image7.png" ContentType="image/png"/>
  <Override PartName="/ppt/media/image16.png" ContentType="image/png"/>
  <Override PartName="/ppt/media/image26.png" ContentType="image/png"/>
  <Override PartName="/ppt/media/image25.png" ContentType="image/png"/>
  <Override PartName="/ppt/media/image24.png" ContentType="image/png"/>
  <Override PartName="/ppt/media/image23.png" ContentType="image/png"/>
  <Override PartName="/ppt/media/image22.png" ContentType="image/png"/>
  <Override PartName="/ppt/media/image14.png" ContentType="image/png"/>
  <Override PartName="/ppt/media/image5.png" ContentType="image/png"/>
  <Override PartName="/ppt/media/image21.png" ContentType="image/png"/>
  <Override PartName="/ppt/media/image19.png" ContentType="image/png"/>
  <Override PartName="/ppt/media/image6.png" ContentType="image/png"/>
  <Override PartName="/ppt/media/image15.png" ContentType="image/png"/>
  <Override PartName="/ppt/media/image10.png" ContentType="image/png"/>
  <Override PartName="/ppt/media/image1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</p:sld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</p:sldIdLst>
  <p:sldSz cx="9144000" cy="51435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23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5E3C5CF1-4C51-4DB2-851E-CE534ABCAEF3}" type="slidenum">
              <a:t>&lt;#&gt;</a:t>
            </a:fld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3C9F0B5C-D3DC-4F1A-81CA-3505AEE7AC24}" type="slidenum">
              <a:t>&lt;#&gt;</a:t>
            </a:fld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E1AB074B-2083-46A7-9210-24950D24AEE9}" type="slidenum">
              <a:t>&lt;#&gt;</a:t>
            </a:fld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37C7274-F4F5-4229-82A1-CAFD2755AD8B}" type="slidenum">
              <a:t>&lt;#&gt;</a:t>
            </a:fld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8AD3BF3-B5E6-416B-893B-0EE0B061BA72}" type="slidenum">
              <a:t>&lt;#&gt;</a:t>
            </a:fld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78A7B154-5132-422B-8232-6C6CBC938A4C}" type="slidenum">
              <a:t>&lt;#&gt;</a:t>
            </a:fld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84E5BB3A-85C0-4FE1-9719-1ABDF1A71DE3}" type="slidenum">
              <a:t>&lt;#&gt;</a:t>
            </a:fld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0FEB856B-A56D-45BE-B1D9-57A1EDBC07BD}" type="slidenum">
              <a:t>&lt;#&gt;</a:t>
            </a:fld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11C82E8F-DBE3-4F9F-AD71-DCD1C7C35D88}" type="slidenum">
              <a:t>&lt;#&gt;</a:t>
            </a:fld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6619263E-4D20-4374-AAC1-2BB806F14A04}" type="slidenum">
              <a:t>&lt;#&gt;</a:t>
            </a:fld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D820C29F-2013-437B-88A7-2C915592C0D0}" type="slidenum">
              <a:t>&lt;#&gt;</a:t>
            </a:fld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b">
            <a:noAutofit/>
          </a:bodyPr>
          <a:p>
            <a:pPr indent="0">
              <a:buNone/>
            </a:pPr>
            <a:r>
              <a:rPr b="0" lang="fr-FR" sz="5200" spc="-1" strike="noStrike">
                <a:solidFill>
                  <a:srgbClr val="000000"/>
                </a:solidFill>
                <a:latin typeface="Arial"/>
              </a:rPr>
              <a:t>C</a:t>
            </a:r>
            <a:r>
              <a:rPr b="0" lang="fr-FR" sz="5200" spc="-1" strike="noStrike">
                <a:solidFill>
                  <a:srgbClr val="000000"/>
                </a:solidFill>
                <a:latin typeface="Arial"/>
              </a:rPr>
              <a:t>l</a:t>
            </a:r>
            <a:r>
              <a:rPr b="0" lang="fr-FR" sz="5200" spc="-1" strike="noStrike">
                <a:solidFill>
                  <a:srgbClr val="000000"/>
                </a:solidFill>
                <a:latin typeface="Arial"/>
              </a:rPr>
              <a:t>i</a:t>
            </a:r>
            <a:r>
              <a:rPr b="0" lang="fr-FR" sz="5200" spc="-1" strike="noStrike">
                <a:solidFill>
                  <a:srgbClr val="000000"/>
                </a:solidFill>
                <a:latin typeface="Arial"/>
              </a:rPr>
              <a:t>c</a:t>
            </a:r>
            <a:r>
              <a:rPr b="0" lang="fr-FR" sz="5200" spc="-1" strike="noStrike">
                <a:solidFill>
                  <a:srgbClr val="000000"/>
                </a:solidFill>
                <a:latin typeface="Arial"/>
              </a:rPr>
              <a:t>k</a:t>
            </a:r>
            <a:r>
              <a:rPr b="0" lang="fr-FR" sz="52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fr-FR" sz="5200" spc="-1" strike="noStrike">
                <a:solidFill>
                  <a:srgbClr val="000000"/>
                </a:solidFill>
                <a:latin typeface="Arial"/>
              </a:rPr>
              <a:t>t</a:t>
            </a:r>
            <a:r>
              <a:rPr b="0" lang="fr-FR" sz="5200" spc="-1" strike="noStrike">
                <a:solidFill>
                  <a:srgbClr val="000000"/>
                </a:solidFill>
                <a:latin typeface="Arial"/>
              </a:rPr>
              <a:t>o</a:t>
            </a:r>
            <a:r>
              <a:rPr b="0" lang="fr-FR" sz="52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fr-FR" sz="52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0" lang="fr-FR" sz="5200" spc="-1" strike="noStrike">
                <a:solidFill>
                  <a:srgbClr val="000000"/>
                </a:solidFill>
                <a:latin typeface="Arial"/>
              </a:rPr>
              <a:t>d</a:t>
            </a:r>
            <a:r>
              <a:rPr b="0" lang="fr-FR" sz="5200" spc="-1" strike="noStrike">
                <a:solidFill>
                  <a:srgbClr val="000000"/>
                </a:solidFill>
                <a:latin typeface="Arial"/>
              </a:rPr>
              <a:t>i</a:t>
            </a:r>
            <a:r>
              <a:rPr b="0" lang="fr-FR" sz="5200" spc="-1" strike="noStrike">
                <a:solidFill>
                  <a:srgbClr val="000000"/>
                </a:solidFill>
                <a:latin typeface="Arial"/>
              </a:rPr>
              <a:t>t</a:t>
            </a:r>
            <a:r>
              <a:rPr b="0" lang="fr-FR" sz="52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fr-FR" sz="5200" spc="-1" strike="noStrike">
                <a:solidFill>
                  <a:srgbClr val="000000"/>
                </a:solidFill>
                <a:latin typeface="Arial"/>
              </a:rPr>
              <a:t>t</a:t>
            </a:r>
            <a:r>
              <a:rPr b="0" lang="fr-FR" sz="5200" spc="-1" strike="noStrike">
                <a:solidFill>
                  <a:srgbClr val="000000"/>
                </a:solidFill>
                <a:latin typeface="Arial"/>
              </a:rPr>
              <a:t>h</a:t>
            </a:r>
            <a:r>
              <a:rPr b="0" lang="fr-FR" sz="52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0" lang="fr-FR" sz="52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fr-FR" sz="5200" spc="-1" strike="noStrike">
                <a:solidFill>
                  <a:srgbClr val="000000"/>
                </a:solidFill>
                <a:latin typeface="Arial"/>
              </a:rPr>
              <a:t>t</a:t>
            </a:r>
            <a:r>
              <a:rPr b="0" lang="fr-FR" sz="5200" spc="-1" strike="noStrike">
                <a:solidFill>
                  <a:srgbClr val="000000"/>
                </a:solidFill>
                <a:latin typeface="Arial"/>
              </a:rPr>
              <a:t>i</a:t>
            </a:r>
            <a:r>
              <a:rPr b="0" lang="fr-FR" sz="5200" spc="-1" strike="noStrike">
                <a:solidFill>
                  <a:srgbClr val="000000"/>
                </a:solidFill>
                <a:latin typeface="Arial"/>
              </a:rPr>
              <a:t>t</a:t>
            </a:r>
            <a:r>
              <a:rPr b="0" lang="fr-FR" sz="5200" spc="-1" strike="noStrike">
                <a:solidFill>
                  <a:srgbClr val="000000"/>
                </a:solidFill>
                <a:latin typeface="Arial"/>
              </a:rPr>
              <a:t>l</a:t>
            </a:r>
            <a:r>
              <a:rPr b="0" lang="fr-FR" sz="52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0" lang="fr-FR" sz="52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fr-FR" sz="5200" spc="-1" strike="noStrike">
                <a:solidFill>
                  <a:srgbClr val="000000"/>
                </a:solidFill>
                <a:latin typeface="Arial"/>
              </a:rPr>
              <a:t>t</a:t>
            </a:r>
            <a:r>
              <a:rPr b="0" lang="fr-FR" sz="52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0" lang="fr-FR" sz="5200" spc="-1" strike="noStrike">
                <a:solidFill>
                  <a:srgbClr val="000000"/>
                </a:solidFill>
                <a:latin typeface="Arial"/>
              </a:rPr>
              <a:t>x</a:t>
            </a:r>
            <a:r>
              <a:rPr b="0" lang="fr-FR" sz="5200" spc="-1" strike="noStrike">
                <a:solidFill>
                  <a:srgbClr val="000000"/>
                </a:solidFill>
                <a:latin typeface="Arial"/>
              </a:rPr>
              <a:t>t</a:t>
            </a:r>
            <a:r>
              <a:rPr b="0" lang="fr-FR" sz="52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fr-FR" sz="5200" spc="-1" strike="noStrike">
                <a:solidFill>
                  <a:srgbClr val="000000"/>
                </a:solidFill>
                <a:latin typeface="Arial"/>
              </a:rPr>
              <a:t>f</a:t>
            </a:r>
            <a:r>
              <a:rPr b="0" lang="fr-FR" sz="5200" spc="-1" strike="noStrike">
                <a:solidFill>
                  <a:srgbClr val="000000"/>
                </a:solidFill>
                <a:latin typeface="Arial"/>
              </a:rPr>
              <a:t>o</a:t>
            </a:r>
            <a:r>
              <a:rPr b="0" lang="fr-FR" sz="5200" spc="-1" strike="noStrike">
                <a:solidFill>
                  <a:srgbClr val="000000"/>
                </a:solidFill>
                <a:latin typeface="Arial"/>
              </a:rPr>
              <a:t>r</a:t>
            </a:r>
            <a:r>
              <a:rPr b="0" lang="fr-FR" sz="5200" spc="-1" strike="noStrike">
                <a:solidFill>
                  <a:srgbClr val="000000"/>
                </a:solidFill>
                <a:latin typeface="Arial"/>
              </a:rPr>
              <a:t>m</a:t>
            </a:r>
            <a:r>
              <a:rPr b="0" lang="fr-FR" sz="5200" spc="-1" strike="noStrike">
                <a:solidFill>
                  <a:srgbClr val="000000"/>
                </a:solidFill>
                <a:latin typeface="Arial"/>
              </a:rPr>
              <a:t>a</a:t>
            </a:r>
            <a:r>
              <a:rPr b="0" lang="fr-FR" sz="5200" spc="-1" strike="noStrike">
                <a:solidFill>
                  <a:srgbClr val="000000"/>
                </a:solidFill>
                <a:latin typeface="Arial"/>
              </a:rPr>
              <a:t>t</a:t>
            </a:r>
            <a:endParaRPr b="0" lang="fr-FR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 idx="1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Autofit/>
          </a:bodyPr>
          <a:p>
            <a:pPr indent="0">
              <a:buNone/>
            </a:pPr>
            <a:endParaRPr b="0" lang="fr-FR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6"/>
          <p:cNvSpPr/>
          <p:nvPr/>
        </p:nvSpPr>
        <p:spPr>
          <a:xfrm>
            <a:off x="4572000" y="0"/>
            <a:ext cx="4571640" cy="514332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14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265680" y="1233000"/>
            <a:ext cx="4044960" cy="1482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b">
            <a:noAutofit/>
          </a:bodyPr>
          <a:p>
            <a:pPr indent="0">
              <a:buNone/>
            </a:pPr>
            <a:r>
              <a:rPr b="0" lang="fr-FR" sz="42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4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939560" y="723960"/>
            <a:ext cx="3836520" cy="369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sldNum" idx="10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Autofit/>
          </a:bodyPr>
          <a:p>
            <a:pPr indent="0">
              <a:buNone/>
            </a:pPr>
            <a:endParaRPr b="0" lang="fr-FR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body"/>
          </p:nvPr>
        </p:nvSpPr>
        <p:spPr>
          <a:xfrm>
            <a:off x="311760" y="4230720"/>
            <a:ext cx="5998320" cy="604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sldNum" idx="11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Autofit/>
          </a:bodyPr>
          <a:p>
            <a:pPr indent="0">
              <a:buNone/>
            </a:pPr>
            <a:endParaRPr b="0" lang="fr-FR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311760" y="1106280"/>
            <a:ext cx="8520120" cy="1963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b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fr-FR" sz="12000" spc="-1" strike="noStrike">
                <a:solidFill>
                  <a:schemeClr val="dk1"/>
                </a:solidFill>
                <a:latin typeface="Arial"/>
                <a:ea typeface="Arial"/>
              </a:rPr>
              <a:t>xx%</a:t>
            </a:r>
            <a:endParaRPr b="0" lang="fr-FR" sz="1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311760" y="3152160"/>
            <a:ext cx="8520120" cy="1300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3"/>
          <p:cNvSpPr>
            <a:spLocks noGrp="1"/>
          </p:cNvSpPr>
          <p:nvPr>
            <p:ph type="sldNum" idx="2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Autofit/>
          </a:bodyPr>
          <a:p>
            <a:pPr indent="0">
              <a:buNone/>
            </a:pPr>
            <a:endParaRPr b="0" lang="fr-FR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sldNum" idx="3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Autofit/>
          </a:bodyPr>
          <a:p>
            <a:pPr indent="0">
              <a:buNone/>
            </a:pPr>
            <a:endParaRPr b="0" lang="fr-FR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311760" y="2151000"/>
            <a:ext cx="8520120" cy="84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Autofit/>
          </a:bodyPr>
          <a:p>
            <a:pPr indent="0">
              <a:buNone/>
            </a:pPr>
            <a:r>
              <a:rPr b="0" lang="fr-FR" sz="36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ldNum" idx="4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Autofit/>
          </a:bodyPr>
          <a:p>
            <a:pPr indent="0">
              <a:buNone/>
            </a:pPr>
            <a:endParaRPr b="0" lang="fr-FR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buNone/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sldNum" idx="5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Autofit/>
          </a:bodyPr>
          <a:p>
            <a:pPr indent="0">
              <a:buNone/>
            </a:pPr>
            <a:endParaRPr b="0" lang="fr-FR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buNone/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3999600" cy="3416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832280" y="1152360"/>
            <a:ext cx="3999600" cy="3416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sldNum" idx="6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Autofit/>
          </a:bodyPr>
          <a:p>
            <a:pPr indent="0">
              <a:buNone/>
            </a:pPr>
            <a:endParaRPr b="0" lang="fr-FR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buNone/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sldNum" idx="7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Autofit/>
          </a:bodyPr>
          <a:p>
            <a:pPr indent="0">
              <a:buNone/>
            </a:pPr>
            <a:endParaRPr b="0" lang="fr-FR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311760" y="555480"/>
            <a:ext cx="2807640" cy="755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b">
            <a:noAutofit/>
          </a:bodyPr>
          <a:p>
            <a:pPr indent="0">
              <a:buNone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311760" y="1389600"/>
            <a:ext cx="2807640" cy="3179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2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2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2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2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2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2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sldNum" idx="8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Autofit/>
          </a:bodyPr>
          <a:p>
            <a:pPr indent="0">
              <a:buNone/>
            </a:pPr>
            <a:endParaRPr b="0" lang="fr-FR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90320" y="450000"/>
            <a:ext cx="6367320" cy="4090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Autofit/>
          </a:bodyPr>
          <a:p>
            <a:pPr indent="0">
              <a:buNone/>
            </a:pPr>
            <a:r>
              <a:rPr b="0" lang="fr-FR" sz="4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4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sldNum" idx="9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Autofit/>
          </a:bodyPr>
          <a:p>
            <a:pPr indent="0">
              <a:buNone/>
            </a:pPr>
            <a:endParaRPr b="0" lang="fr-FR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5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slideLayout" Target="../slideLayouts/slideLayout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slideLayout" Target="../slideLayouts/slideLayout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slideLayout" Target="../slideLayouts/slideLayout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slideLayout" Target="../slideLayouts/slideLayout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4844880" cy="572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" sz="2800" spc="-1" strike="noStrike">
                <a:solidFill>
                  <a:schemeClr val="dk1"/>
                </a:solidFill>
                <a:latin typeface="Arial"/>
                <a:ea typeface="Arial"/>
              </a:rPr>
              <a:t>Feuille de réponses type 8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/>
          </p:nvPr>
        </p:nvSpPr>
        <p:spPr>
          <a:xfrm>
            <a:off x="311760" y="1125000"/>
            <a:ext cx="4844880" cy="3560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Autofit/>
          </a:bodyPr>
          <a:p>
            <a:pPr indent="0">
              <a:lnSpc>
                <a:spcPct val="114000"/>
              </a:lnSpc>
              <a:buNone/>
              <a:tabLst>
                <a:tab algn="l" pos="0"/>
              </a:tabLst>
            </a:pP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4000"/>
              </a:lnSpc>
              <a:spcBef>
                <a:spcPts val="1599"/>
              </a:spcBef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fr" sz="1800" spc="-1" strike="noStrike">
                <a:solidFill>
                  <a:srgbClr val="000000"/>
                </a:solidFill>
                <a:latin typeface="Arial"/>
                <a:ea typeface="Arial"/>
              </a:rPr>
              <a:t>40 réponses possibles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4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fr" sz="1800" spc="-1" strike="noStrike">
                <a:solidFill>
                  <a:srgbClr val="000000"/>
                </a:solidFill>
                <a:latin typeface="Arial"/>
                <a:ea typeface="Arial"/>
              </a:rPr>
              <a:t>Réponses numériques entre 0 et 999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4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fr" sz="1800" spc="-1" strike="noStrike">
                <a:solidFill>
                  <a:srgbClr val="000000"/>
                </a:solidFill>
                <a:latin typeface="Arial"/>
                <a:ea typeface="Arial"/>
              </a:rPr>
              <a:t>Lignes de correction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4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fr" sz="1800" spc="-1" strike="noStrike">
                <a:solidFill>
                  <a:srgbClr val="000000"/>
                </a:solidFill>
                <a:latin typeface="Arial"/>
                <a:ea typeface="Arial"/>
              </a:rPr>
              <a:t>Cases d’annulation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4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fr" sz="1800" spc="-1" strike="noStrike">
                <a:solidFill>
                  <a:srgbClr val="000000"/>
                </a:solidFill>
                <a:latin typeface="Arial"/>
                <a:ea typeface="Arial"/>
              </a:rPr>
              <a:t>Recto/verso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114000"/>
              </a:lnSpc>
              <a:spcBef>
                <a:spcPts val="1599"/>
              </a:spcBef>
              <a:buNone/>
              <a:tabLst>
                <a:tab algn="l" pos="0"/>
              </a:tabLst>
            </a:pPr>
            <a:r>
              <a:rPr b="1" lang="fr" sz="1400" spc="-1" strike="noStrike">
                <a:solidFill>
                  <a:srgbClr val="cc0000"/>
                </a:solidFill>
                <a:latin typeface="Arial"/>
                <a:ea typeface="Arial"/>
              </a:rPr>
              <a:t>Si vous avez reçu un formulaire différent de celui-ci, manifestez-vous auprès des surveillants ! 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4000"/>
              </a:lnSpc>
              <a:spcBef>
                <a:spcPts val="1599"/>
              </a:spcBef>
              <a:buNone/>
              <a:tabLst>
                <a:tab algn="l" pos="0"/>
              </a:tabLst>
            </a:pP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4000"/>
              </a:lnSpc>
              <a:spcBef>
                <a:spcPts val="1599"/>
              </a:spcBef>
              <a:spcAft>
                <a:spcPts val="1599"/>
              </a:spcAft>
              <a:buNone/>
              <a:tabLst>
                <a:tab algn="l" pos="0"/>
              </a:tabLst>
            </a:pP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" name="Shape 56" descr=""/>
          <p:cNvPicPr/>
          <p:nvPr/>
        </p:nvPicPr>
        <p:blipFill>
          <a:blip r:embed="rId1"/>
          <a:stretch/>
        </p:blipFill>
        <p:spPr>
          <a:xfrm>
            <a:off x="5509080" y="0"/>
            <a:ext cx="3634560" cy="5143320"/>
          </a:xfrm>
          <a:prstGeom prst="rect">
            <a:avLst/>
          </a:prstGeom>
          <a:ln w="0">
            <a:noFill/>
          </a:ln>
        </p:spPr>
      </p:pic>
      <p:pic>
        <p:nvPicPr>
          <p:cNvPr id="39" name="Shape 57" descr=""/>
          <p:cNvPicPr/>
          <p:nvPr/>
        </p:nvPicPr>
        <p:blipFill>
          <a:blip r:embed="rId2"/>
          <a:stretch/>
        </p:blipFill>
        <p:spPr>
          <a:xfrm>
            <a:off x="5509080" y="0"/>
            <a:ext cx="3634560" cy="5143320"/>
          </a:xfrm>
          <a:prstGeom prst="rect">
            <a:avLst/>
          </a:prstGeom>
          <a:ln w="0">
            <a:noFill/>
          </a:ln>
        </p:spPr>
      </p:pic>
      <p:pic>
        <p:nvPicPr>
          <p:cNvPr id="40" name="Shape 58" descr=""/>
          <p:cNvPicPr/>
          <p:nvPr/>
        </p:nvPicPr>
        <p:blipFill>
          <a:blip r:embed="rId3"/>
          <a:stretch/>
        </p:blipFill>
        <p:spPr>
          <a:xfrm>
            <a:off x="5509080" y="0"/>
            <a:ext cx="3634560" cy="5143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" sz="2800" spc="-1" strike="noStrike">
                <a:solidFill>
                  <a:schemeClr val="dk1"/>
                </a:solidFill>
                <a:latin typeface="Arial"/>
                <a:ea typeface="Arial"/>
              </a:rPr>
              <a:t>Fin de l’épreuve et retour des copies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311760" y="1228680"/>
            <a:ext cx="8656920" cy="1567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457200" indent="-343080">
              <a:lnSpc>
                <a:spcPct val="114000"/>
              </a:lnSpc>
              <a:buClr>
                <a:srgbClr val="000000"/>
              </a:buClr>
              <a:buFont typeface="Arial"/>
              <a:buChar char="●"/>
            </a:pPr>
            <a:r>
              <a:rPr b="0" lang="fr" sz="1800" spc="-1" strike="noStrike">
                <a:solidFill>
                  <a:srgbClr val="000000"/>
                </a:solidFill>
                <a:latin typeface="Arial"/>
                <a:ea typeface="Arial"/>
              </a:rPr>
              <a:t>Vérifiez que vous avez bien identifié votre copie.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4000"/>
              </a:lnSpc>
              <a:buClr>
                <a:srgbClr val="000000"/>
              </a:buClr>
              <a:buFont typeface="Arial"/>
              <a:buChar char="●"/>
            </a:pPr>
            <a:r>
              <a:rPr b="0" lang="fr" sz="1800" spc="-1" strike="noStrike">
                <a:solidFill>
                  <a:srgbClr val="000000"/>
                </a:solidFill>
                <a:latin typeface="Arial"/>
                <a:ea typeface="Arial"/>
              </a:rPr>
              <a:t>Vérifiez que vous avez indiqué un code épreuve en cas de sujet multiple.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4000"/>
              </a:lnSpc>
              <a:buClr>
                <a:srgbClr val="000000"/>
              </a:buClr>
              <a:buFont typeface="Arial"/>
              <a:buChar char="●"/>
            </a:pPr>
            <a:r>
              <a:rPr b="0" lang="fr" sz="1800" spc="-1" strike="noStrike">
                <a:solidFill>
                  <a:srgbClr val="000000"/>
                </a:solidFill>
                <a:latin typeface="Arial"/>
                <a:ea typeface="Arial"/>
              </a:rPr>
              <a:t>Déposez votre copie dans le même sens que les autres.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4000"/>
              </a:lnSpc>
              <a:buClr>
                <a:srgbClr val="000000"/>
              </a:buClr>
              <a:buFont typeface="Arial"/>
              <a:buChar char="●"/>
            </a:pPr>
            <a:r>
              <a:rPr b="0" lang="fr" sz="1800" spc="-1" strike="noStrike">
                <a:solidFill>
                  <a:srgbClr val="000000"/>
                </a:solidFill>
                <a:latin typeface="Arial"/>
                <a:ea typeface="Arial"/>
              </a:rPr>
              <a:t>Évitez de corner ou froisser votre copie.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Shape 168"/>
          <p:cNvSpPr/>
          <p:nvPr/>
        </p:nvSpPr>
        <p:spPr>
          <a:xfrm>
            <a:off x="2756520" y="3559320"/>
            <a:ext cx="3537720" cy="987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" sz="3600" spc="-1" strike="noStrike">
                <a:solidFill>
                  <a:srgbClr val="000000"/>
                </a:solidFill>
                <a:latin typeface="Arial"/>
                <a:ea typeface="Arial"/>
              </a:rPr>
              <a:t>Bonne chance !</a:t>
            </a:r>
            <a:endParaRPr b="0" lang="fr-FR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4844880" cy="572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" sz="2800" spc="-1" strike="noStrike">
                <a:solidFill>
                  <a:schemeClr val="dk1"/>
                </a:solidFill>
                <a:latin typeface="Arial"/>
                <a:ea typeface="Arial"/>
              </a:rPr>
              <a:t>Feuille de réponses type 8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Shape 64"/>
          <p:cNvSpPr/>
          <p:nvPr/>
        </p:nvSpPr>
        <p:spPr>
          <a:xfrm>
            <a:off x="311760" y="1017720"/>
            <a:ext cx="5075280" cy="391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marL="457200" indent="-34308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fr" sz="1800" spc="-1" strike="noStrike">
                <a:solidFill>
                  <a:srgbClr val="000000"/>
                </a:solidFill>
                <a:latin typeface="Arial"/>
                <a:ea typeface="Arial"/>
              </a:rPr>
              <a:t>Encres noire et bleue détectées, pas de garantie sur les autres couleurs.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1" lang="fr" sz="1800" spc="-1" strike="noStrike">
                <a:solidFill>
                  <a:srgbClr val="000000"/>
                </a:solidFill>
                <a:latin typeface="Arial"/>
                <a:ea typeface="Arial"/>
              </a:rPr>
              <a:t>Feutre</a:t>
            </a:r>
            <a:r>
              <a:rPr b="0" lang="fr" sz="1800" spc="-1" strike="noStrike">
                <a:solidFill>
                  <a:srgbClr val="000000"/>
                </a:solidFill>
                <a:latin typeface="Arial"/>
                <a:ea typeface="Arial"/>
              </a:rPr>
              <a:t> : risque de diffusion de l’encre dans le papier et de lecture erronée. Risque de pollution des réponses de l’autre face de la copie. </a:t>
            </a:r>
            <a:r>
              <a:rPr b="1" lang="fr" sz="1800" spc="-1" strike="noStrike">
                <a:solidFill>
                  <a:srgbClr val="000000"/>
                </a:solidFill>
                <a:latin typeface="Arial"/>
                <a:ea typeface="Arial"/>
              </a:rPr>
              <a:t>À proscrire absolument.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fr" sz="1800" spc="-1" strike="noStrike">
                <a:solidFill>
                  <a:srgbClr val="000000"/>
                </a:solidFill>
                <a:latin typeface="Arial"/>
                <a:ea typeface="Arial"/>
              </a:rPr>
              <a:t>Crayon de papier : risque de ne pas atteindre le seuil de détection ou au contraire que soit détectée une case gommée. À éviter absolument.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3" name="Shape 65" descr=""/>
          <p:cNvPicPr/>
          <p:nvPr/>
        </p:nvPicPr>
        <p:blipFill>
          <a:blip r:embed="rId1"/>
          <a:stretch/>
        </p:blipFill>
        <p:spPr>
          <a:xfrm>
            <a:off x="5509080" y="0"/>
            <a:ext cx="3634560" cy="5143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4844880" cy="572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" sz="2800" spc="-1" strike="noStrike">
                <a:solidFill>
                  <a:schemeClr val="dk1"/>
                </a:solidFill>
                <a:latin typeface="Arial"/>
                <a:ea typeface="Arial"/>
              </a:rPr>
              <a:t>Identification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320760" y="1237320"/>
            <a:ext cx="4883040" cy="1338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Autofit/>
          </a:bodyPr>
          <a:p>
            <a:pPr marL="457200" indent="-343080">
              <a:lnSpc>
                <a:spcPct val="114000"/>
              </a:lnSpc>
              <a:buClr>
                <a:srgbClr val="000000"/>
              </a:buClr>
              <a:buFont typeface="Arial"/>
              <a:buChar char="●"/>
            </a:pPr>
            <a:r>
              <a:rPr b="0" lang="fr" sz="1800" spc="-1" strike="noStrike">
                <a:solidFill>
                  <a:srgbClr val="000000"/>
                </a:solidFill>
                <a:latin typeface="Arial"/>
                <a:ea typeface="Arial"/>
              </a:rPr>
              <a:t>Inscrivez dans la grille en haut à droite le numéro d’anonymat ou l’identifiant qui vous a été attribué.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Shape 72"/>
          <p:cNvSpPr/>
          <p:nvPr/>
        </p:nvSpPr>
        <p:spPr>
          <a:xfrm>
            <a:off x="2886120" y="666360"/>
            <a:ext cx="1187280" cy="12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64800" bIns="6480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14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47" name="Shape 73"/>
          <p:cNvSpPr/>
          <p:nvPr/>
        </p:nvSpPr>
        <p:spPr>
          <a:xfrm>
            <a:off x="311760" y="2301120"/>
            <a:ext cx="4901400" cy="88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marL="457200" indent="-343080">
              <a:lnSpc>
                <a:spcPct val="114000"/>
              </a:lnSpc>
              <a:buClr>
                <a:srgbClr val="000000"/>
              </a:buClr>
              <a:buFont typeface="Arial"/>
              <a:buChar char="●"/>
            </a:pPr>
            <a:r>
              <a:rPr b="0" lang="fr" sz="1800" spc="-1" strike="noStrike">
                <a:solidFill>
                  <a:srgbClr val="000000"/>
                </a:solidFill>
                <a:latin typeface="Arial"/>
                <a:ea typeface="Arial"/>
              </a:rPr>
              <a:t>Puis codez chacun de ses caractères dans la colonne qu’il surplombe.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599"/>
              </a:spcBef>
              <a:tabLst>
                <a:tab algn="l" pos="0"/>
              </a:tabLst>
            </a:pP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Shape 74"/>
          <p:cNvSpPr/>
          <p:nvPr/>
        </p:nvSpPr>
        <p:spPr>
          <a:xfrm>
            <a:off x="320760" y="3017520"/>
            <a:ext cx="4835880" cy="67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marL="457200" indent="-34308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fr" sz="1800" spc="-1" strike="noStrike">
                <a:solidFill>
                  <a:srgbClr val="000000"/>
                </a:solidFill>
                <a:latin typeface="Arial"/>
                <a:ea typeface="Arial"/>
              </a:rPr>
              <a:t>Ne cochez pas plus d’une case par colonne !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Shape 75"/>
          <p:cNvSpPr/>
          <p:nvPr/>
        </p:nvSpPr>
        <p:spPr>
          <a:xfrm>
            <a:off x="297360" y="3688200"/>
            <a:ext cx="4883040" cy="88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marL="457200" indent="-34308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fr" sz="1800" spc="-1" strike="noStrike">
                <a:solidFill>
                  <a:srgbClr val="000000"/>
                </a:solidFill>
                <a:latin typeface="Arial"/>
                <a:ea typeface="Arial"/>
              </a:rPr>
              <a:t>Le cas échéant, faites de même avec votre code épreuve selon les instructions de vos surveillants.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0" name="Shape 76" descr=""/>
          <p:cNvPicPr/>
          <p:nvPr/>
        </p:nvPicPr>
        <p:blipFill>
          <a:blip r:embed="rId1"/>
          <a:stretch/>
        </p:blipFill>
        <p:spPr>
          <a:xfrm>
            <a:off x="5509080" y="0"/>
            <a:ext cx="3634560" cy="5143320"/>
          </a:xfrm>
          <a:prstGeom prst="rect">
            <a:avLst/>
          </a:prstGeom>
          <a:ln w="0">
            <a:noFill/>
          </a:ln>
        </p:spPr>
      </p:pic>
      <p:pic>
        <p:nvPicPr>
          <p:cNvPr id="51" name="Shape 77" descr=""/>
          <p:cNvPicPr/>
          <p:nvPr/>
        </p:nvPicPr>
        <p:blipFill>
          <a:blip r:embed="rId2"/>
          <a:stretch/>
        </p:blipFill>
        <p:spPr>
          <a:xfrm>
            <a:off x="8004600" y="237960"/>
            <a:ext cx="952560" cy="103680"/>
          </a:xfrm>
          <a:prstGeom prst="rect">
            <a:avLst/>
          </a:prstGeom>
          <a:ln w="0">
            <a:noFill/>
          </a:ln>
        </p:spPr>
      </p:pic>
      <p:pic>
        <p:nvPicPr>
          <p:cNvPr id="52" name="Shape 78" descr=""/>
          <p:cNvPicPr/>
          <p:nvPr/>
        </p:nvPicPr>
        <p:blipFill>
          <a:blip r:embed="rId3"/>
          <a:stretch/>
        </p:blipFill>
        <p:spPr>
          <a:xfrm>
            <a:off x="7976160" y="237960"/>
            <a:ext cx="1009440" cy="883440"/>
          </a:xfrm>
          <a:prstGeom prst="rect">
            <a:avLst/>
          </a:prstGeom>
          <a:ln w="0">
            <a:noFill/>
          </a:ln>
        </p:spPr>
      </p:pic>
      <p:pic>
        <p:nvPicPr>
          <p:cNvPr id="53" name="Shape 79" descr=""/>
          <p:cNvPicPr/>
          <p:nvPr/>
        </p:nvPicPr>
        <p:blipFill>
          <a:blip r:embed="rId4"/>
          <a:stretch/>
        </p:blipFill>
        <p:spPr>
          <a:xfrm>
            <a:off x="7358400" y="237960"/>
            <a:ext cx="498240" cy="883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" dur="indefinite" restart="never" nodeType="tmRoot">
          <p:childTnLst>
            <p:seq>
              <p:cTn id="14" dur="indefinite" nodeType="mainSeq">
                <p:childTnLst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4844880" cy="572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" sz="2800" spc="-1" strike="noStrike">
                <a:solidFill>
                  <a:schemeClr val="dk1"/>
                </a:solidFill>
                <a:latin typeface="Arial"/>
                <a:ea typeface="Arial"/>
              </a:rPr>
              <a:t>Identification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/>
          </p:nvPr>
        </p:nvSpPr>
        <p:spPr>
          <a:xfrm>
            <a:off x="289080" y="1332000"/>
            <a:ext cx="4899240" cy="198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Autofit/>
          </a:bodyPr>
          <a:p>
            <a:pPr marL="457200" indent="-343080">
              <a:lnSpc>
                <a:spcPct val="114000"/>
              </a:lnSpc>
              <a:buClr>
                <a:srgbClr val="000000"/>
              </a:buClr>
              <a:buFont typeface="Arial"/>
              <a:buChar char="●"/>
            </a:pPr>
            <a:r>
              <a:rPr b="0" lang="fr" sz="1800" spc="-1" strike="noStrike">
                <a:solidFill>
                  <a:srgbClr val="000000"/>
                </a:solidFill>
                <a:latin typeface="Arial"/>
                <a:ea typeface="Arial"/>
              </a:rPr>
              <a:t>En principe, vous n’avez pas à écrire ailleurs. Cependant, si vous ne pouvez utiliser le cadre d’identification et sur instruction de vos surveillants, vous pouvez écrire dans la zone située sous le bloc « Université de Strasbourg ».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Shape 86"/>
          <p:cNvSpPr/>
          <p:nvPr/>
        </p:nvSpPr>
        <p:spPr>
          <a:xfrm>
            <a:off x="7696800" y="226800"/>
            <a:ext cx="1215360" cy="12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64800" bIns="6480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14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57" name="Shape 87"/>
          <p:cNvSpPr/>
          <p:nvPr/>
        </p:nvSpPr>
        <p:spPr>
          <a:xfrm>
            <a:off x="316080" y="3191760"/>
            <a:ext cx="4835880" cy="1328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marL="457200" indent="-34308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fr" sz="1800" spc="-1" strike="noStrike">
                <a:solidFill>
                  <a:srgbClr val="000000"/>
                </a:solidFill>
                <a:latin typeface="Arial"/>
                <a:ea typeface="Arial"/>
              </a:rPr>
              <a:t>N’écrivez jamais dans les marges du recto ni dans celles du verso : votre copie pourrait se voir attribuer une note aléatoire.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8" name="Shape 88" descr=""/>
          <p:cNvPicPr/>
          <p:nvPr/>
        </p:nvPicPr>
        <p:blipFill>
          <a:blip r:embed="rId1"/>
          <a:stretch/>
        </p:blipFill>
        <p:spPr>
          <a:xfrm>
            <a:off x="5509080" y="0"/>
            <a:ext cx="3634560" cy="5143320"/>
          </a:xfrm>
          <a:prstGeom prst="rect">
            <a:avLst/>
          </a:prstGeom>
          <a:ln w="0">
            <a:noFill/>
          </a:ln>
        </p:spPr>
      </p:pic>
      <p:sp>
        <p:nvSpPr>
          <p:cNvPr id="59" name="Shape 89"/>
          <p:cNvSpPr/>
          <p:nvPr/>
        </p:nvSpPr>
        <p:spPr>
          <a:xfrm>
            <a:off x="5734080" y="154440"/>
            <a:ext cx="1779120" cy="952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" sz="1200" spc="-1" strike="noStrike">
                <a:solidFill>
                  <a:schemeClr val="dk1"/>
                </a:solidFill>
                <a:latin typeface="Dancing Script"/>
                <a:ea typeface="Dancing Script"/>
              </a:rPr>
              <a:t> </a:t>
            </a:r>
            <a:r>
              <a:rPr b="0" lang="fr" sz="1200" spc="-1" strike="noStrike">
                <a:solidFill>
                  <a:srgbClr val="0000ff"/>
                </a:solidFill>
                <a:latin typeface="Dancing Script"/>
                <a:ea typeface="Dancing Script"/>
              </a:rPr>
              <a:t>Arsène Lupin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200000"/>
              </a:lnSpc>
              <a:tabLst>
                <a:tab algn="l" pos="0"/>
              </a:tabLst>
            </a:pPr>
            <a:endParaRPr b="0" lang="fr-FR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" sz="1200" spc="-1" strike="noStrike">
                <a:solidFill>
                  <a:srgbClr val="0000ff"/>
                </a:solidFill>
                <a:latin typeface="Dancing Script"/>
                <a:ea typeface="Dancing Script"/>
              </a:rPr>
              <a:t>(J’ai égaré mes identifiants)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0" name="Shape 90" descr=""/>
          <p:cNvPicPr/>
          <p:nvPr/>
        </p:nvPicPr>
        <p:blipFill>
          <a:blip r:embed="rId2"/>
          <a:stretch/>
        </p:blipFill>
        <p:spPr>
          <a:xfrm>
            <a:off x="5509080" y="0"/>
            <a:ext cx="204840" cy="5143320"/>
          </a:xfrm>
          <a:prstGeom prst="rect">
            <a:avLst/>
          </a:prstGeom>
          <a:ln w="0">
            <a:noFill/>
          </a:ln>
        </p:spPr>
      </p:pic>
      <p:pic>
        <p:nvPicPr>
          <p:cNvPr id="61" name="Shape 91" descr=""/>
          <p:cNvPicPr/>
          <p:nvPr/>
        </p:nvPicPr>
        <p:blipFill>
          <a:blip r:embed="rId3"/>
          <a:stretch/>
        </p:blipFill>
        <p:spPr>
          <a:xfrm>
            <a:off x="5470200" y="0"/>
            <a:ext cx="3673440" cy="5198040"/>
          </a:xfrm>
          <a:prstGeom prst="rect">
            <a:avLst/>
          </a:prstGeom>
          <a:ln w="0">
            <a:noFill/>
          </a:ln>
        </p:spPr>
      </p:pic>
      <p:pic>
        <p:nvPicPr>
          <p:cNvPr id="62" name="Shape 92" descr=""/>
          <p:cNvPicPr/>
          <p:nvPr/>
        </p:nvPicPr>
        <p:blipFill>
          <a:blip r:embed="rId4"/>
          <a:stretch/>
        </p:blipFill>
        <p:spPr>
          <a:xfrm>
            <a:off x="8876880" y="0"/>
            <a:ext cx="266760" cy="514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7" dur="indefinite" restart="never" nodeType="tmRoot">
          <p:childTnLst>
            <p:seq>
              <p:cTn id="48" dur="indefinite" nodeType="mainSeq">
                <p:childTnLst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311760" y="29412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" sz="2800" spc="-1" strike="noStrike">
                <a:solidFill>
                  <a:schemeClr val="dk1"/>
                </a:solidFill>
                <a:latin typeface="Arial"/>
                <a:ea typeface="Arial"/>
              </a:rPr>
              <a:t>Codage d’une réponse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0" y="1311840"/>
            <a:ext cx="9022320" cy="999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457200" indent="-343080">
              <a:lnSpc>
                <a:spcPct val="114000"/>
              </a:lnSpc>
              <a:buClr>
                <a:srgbClr val="000000"/>
              </a:buClr>
              <a:buFont typeface="Arial"/>
              <a:buChar char="●"/>
            </a:pPr>
            <a:r>
              <a:rPr b="0" lang="fr" sz="1400" spc="-1" strike="noStrike">
                <a:solidFill>
                  <a:srgbClr val="000000"/>
                </a:solidFill>
                <a:latin typeface="Arial"/>
                <a:ea typeface="Arial"/>
              </a:rPr>
              <a:t>2X10</a:t>
            </a:r>
            <a:r>
              <a:rPr b="0" lang="fr" sz="1800" spc="-1" strike="noStrike">
                <a:solidFill>
                  <a:srgbClr val="000000"/>
                </a:solidFill>
                <a:latin typeface="Arial"/>
                <a:ea typeface="Arial"/>
              </a:rPr>
              <a:t> cases pour coder le chiffre des centaines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599"/>
              </a:spcBef>
              <a:buNone/>
              <a:tabLst>
                <a:tab algn="l" pos="0"/>
              </a:tabLst>
            </a:pPr>
            <a:endParaRPr b="0" lang="fr-FR" sz="17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4000"/>
              </a:lnSpc>
              <a:spcAft>
                <a:spcPts val="1599"/>
              </a:spcAft>
              <a:buNone/>
              <a:tabLst>
                <a:tab algn="l" pos="0"/>
              </a:tabLst>
            </a:pP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5" name="Shape 99" descr=""/>
          <p:cNvPicPr/>
          <p:nvPr/>
        </p:nvPicPr>
        <p:blipFill>
          <a:blip r:embed="rId1"/>
          <a:stretch/>
        </p:blipFill>
        <p:spPr>
          <a:xfrm>
            <a:off x="559800" y="1781640"/>
            <a:ext cx="7775640" cy="529200"/>
          </a:xfrm>
          <a:prstGeom prst="rect">
            <a:avLst/>
          </a:prstGeom>
          <a:ln w="0">
            <a:noFill/>
          </a:ln>
        </p:spPr>
      </p:pic>
      <p:pic>
        <p:nvPicPr>
          <p:cNvPr id="66" name="Shape 100" descr=""/>
          <p:cNvPicPr/>
          <p:nvPr/>
        </p:nvPicPr>
        <p:blipFill>
          <a:blip r:embed="rId2"/>
          <a:stretch/>
        </p:blipFill>
        <p:spPr>
          <a:xfrm>
            <a:off x="540360" y="2859120"/>
            <a:ext cx="7774920" cy="529200"/>
          </a:xfrm>
          <a:prstGeom prst="rect">
            <a:avLst/>
          </a:prstGeom>
          <a:ln w="0">
            <a:noFill/>
          </a:ln>
        </p:spPr>
      </p:pic>
      <p:sp>
        <p:nvSpPr>
          <p:cNvPr id="67" name="Shape 101"/>
          <p:cNvSpPr/>
          <p:nvPr/>
        </p:nvSpPr>
        <p:spPr>
          <a:xfrm>
            <a:off x="0" y="4614120"/>
            <a:ext cx="9143640" cy="529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marL="457200" indent="-336600">
              <a:lnSpc>
                <a:spcPct val="114000"/>
              </a:lnSpc>
              <a:buClr>
                <a:srgbClr val="000000"/>
              </a:buClr>
              <a:buFont typeface="Arial"/>
              <a:buChar char="●"/>
            </a:pPr>
            <a:r>
              <a:rPr b="0" lang="fr" sz="1700" spc="-1" strike="noStrike">
                <a:solidFill>
                  <a:schemeClr val="dk1"/>
                </a:solidFill>
                <a:latin typeface="Arial"/>
                <a:ea typeface="Arial"/>
              </a:rPr>
              <a:t>La deuxième ligne sert à remplacer si nécessaire la réponse donnée à la première. </a:t>
            </a:r>
            <a:endParaRPr b="0" lang="fr-FR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Shape 102"/>
          <p:cNvSpPr/>
          <p:nvPr/>
        </p:nvSpPr>
        <p:spPr>
          <a:xfrm>
            <a:off x="0" y="2401200"/>
            <a:ext cx="8894880" cy="120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marL="457200" indent="-34308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fr" sz="1400" spc="-1" strike="noStrike">
                <a:solidFill>
                  <a:schemeClr val="dk1"/>
                </a:solidFill>
                <a:latin typeface="Arial"/>
                <a:ea typeface="Arial"/>
              </a:rPr>
              <a:t>2X10 </a:t>
            </a:r>
            <a:r>
              <a:rPr b="0" lang="fr" sz="1800" spc="-1" strike="noStrike">
                <a:solidFill>
                  <a:schemeClr val="dk1"/>
                </a:solidFill>
                <a:latin typeface="Arial"/>
                <a:ea typeface="Arial"/>
              </a:rPr>
              <a:t>cases pour coder le chiffre des dizaines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Shape 103"/>
          <p:cNvSpPr/>
          <p:nvPr/>
        </p:nvSpPr>
        <p:spPr>
          <a:xfrm>
            <a:off x="252720" y="866880"/>
            <a:ext cx="8638560" cy="41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spcAft>
                <a:spcPts val="1599"/>
              </a:spcAft>
              <a:tabLst>
                <a:tab algn="l" pos="0"/>
              </a:tabLst>
            </a:pPr>
            <a:r>
              <a:rPr b="0" lang="fr" sz="1800" spc="-1" strike="noStrike">
                <a:solidFill>
                  <a:schemeClr val="dk1"/>
                </a:solidFill>
                <a:latin typeface="Arial"/>
                <a:ea typeface="Arial"/>
              </a:rPr>
              <a:t>Pour chaque réponse, deux lignes de trente cases sont proposées en trois groupes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Shape 104"/>
          <p:cNvSpPr/>
          <p:nvPr/>
        </p:nvSpPr>
        <p:spPr>
          <a:xfrm>
            <a:off x="0" y="3582360"/>
            <a:ext cx="8003520" cy="83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marL="457200" indent="-34308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fr" sz="1400" spc="-1" strike="noStrike">
                <a:solidFill>
                  <a:srgbClr val="000000"/>
                </a:solidFill>
                <a:latin typeface="Arial"/>
                <a:ea typeface="Arial"/>
              </a:rPr>
              <a:t>2X10</a:t>
            </a:r>
            <a:r>
              <a:rPr b="0" lang="fr" sz="1800" spc="-1" strike="noStrike">
                <a:solidFill>
                  <a:srgbClr val="000000"/>
                </a:solidFill>
                <a:latin typeface="Arial"/>
                <a:ea typeface="Arial"/>
              </a:rPr>
              <a:t> cases pour coder le chiffre des unités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1" name="Shape 105" descr=""/>
          <p:cNvPicPr/>
          <p:nvPr/>
        </p:nvPicPr>
        <p:blipFill>
          <a:blip r:embed="rId3"/>
          <a:stretch/>
        </p:blipFill>
        <p:spPr>
          <a:xfrm>
            <a:off x="560160" y="4019760"/>
            <a:ext cx="7774920" cy="529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5" dur="indefinite" restart="never" nodeType="tmRoot">
          <p:childTnLst>
            <p:seq>
              <p:cTn id="76" dur="indefinite" nodeType="mainSeq">
                <p:childTnLst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311760" y="23760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" sz="2800" spc="-1" strike="noStrike">
                <a:solidFill>
                  <a:schemeClr val="dk1"/>
                </a:solidFill>
                <a:latin typeface="Arial"/>
                <a:ea typeface="Arial"/>
              </a:rPr>
              <a:t>Codage d’une réponse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Shape 111"/>
          <p:cNvSpPr/>
          <p:nvPr/>
        </p:nvSpPr>
        <p:spPr>
          <a:xfrm>
            <a:off x="241560" y="873720"/>
            <a:ext cx="8787600" cy="81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14000"/>
              </a:lnSpc>
              <a:spcAft>
                <a:spcPts val="1599"/>
              </a:spcAft>
              <a:tabLst>
                <a:tab algn="l" pos="0"/>
              </a:tabLst>
            </a:pPr>
            <a:r>
              <a:rPr b="0" lang="fr" sz="1800" spc="-1" strike="noStrike">
                <a:solidFill>
                  <a:schemeClr val="dk1"/>
                </a:solidFill>
                <a:latin typeface="Arial"/>
                <a:ea typeface="Arial"/>
              </a:rPr>
              <a:t>Veillez à noircir correctement les cases de vos réponses pour atteindre le seuil de détection.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4" name="Shape 112" descr=""/>
          <p:cNvPicPr/>
          <p:nvPr/>
        </p:nvPicPr>
        <p:blipFill>
          <a:blip r:embed="rId1"/>
          <a:stretch/>
        </p:blipFill>
        <p:spPr>
          <a:xfrm>
            <a:off x="805320" y="1829880"/>
            <a:ext cx="7647120" cy="483120"/>
          </a:xfrm>
          <a:prstGeom prst="rect">
            <a:avLst/>
          </a:prstGeom>
          <a:ln w="0">
            <a:noFill/>
          </a:ln>
        </p:spPr>
      </p:pic>
      <p:sp>
        <p:nvSpPr>
          <p:cNvPr id="75" name="Shape 113"/>
          <p:cNvSpPr/>
          <p:nvPr/>
        </p:nvSpPr>
        <p:spPr>
          <a:xfrm>
            <a:off x="805320" y="2171880"/>
            <a:ext cx="6272640" cy="42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" sz="1800" spc="-1" strike="noStrike">
                <a:solidFill>
                  <a:srgbClr val="000000"/>
                </a:solidFill>
                <a:latin typeface="Arial"/>
                <a:ea typeface="Arial"/>
              </a:rPr>
              <a:t>sera interprétée correctement en « 123 »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6" name="Shape 114" descr=""/>
          <p:cNvPicPr/>
          <p:nvPr/>
        </p:nvPicPr>
        <p:blipFill>
          <a:blip r:embed="rId2"/>
          <a:stretch/>
        </p:blipFill>
        <p:spPr>
          <a:xfrm>
            <a:off x="805320" y="2759400"/>
            <a:ext cx="7647120" cy="444600"/>
          </a:xfrm>
          <a:prstGeom prst="rect">
            <a:avLst/>
          </a:prstGeom>
          <a:ln w="0">
            <a:noFill/>
          </a:ln>
        </p:spPr>
      </p:pic>
      <p:sp>
        <p:nvSpPr>
          <p:cNvPr id="77" name="Shape 115"/>
          <p:cNvSpPr/>
          <p:nvPr/>
        </p:nvSpPr>
        <p:spPr>
          <a:xfrm>
            <a:off x="805320" y="3133440"/>
            <a:ext cx="5676120" cy="30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" sz="1800" spc="-1" strike="noStrike">
                <a:solidFill>
                  <a:srgbClr val="000000"/>
                </a:solidFill>
                <a:latin typeface="Arial"/>
                <a:ea typeface="Arial"/>
              </a:rPr>
              <a:t>pourrait être interprétée en « 123 » ou en « 103 »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8" name="Shape 116" descr=""/>
          <p:cNvPicPr/>
          <p:nvPr/>
        </p:nvPicPr>
        <p:blipFill>
          <a:blip r:embed="rId3"/>
          <a:stretch/>
        </p:blipFill>
        <p:spPr>
          <a:xfrm>
            <a:off x="821880" y="3711960"/>
            <a:ext cx="7614360" cy="483120"/>
          </a:xfrm>
          <a:prstGeom prst="rect">
            <a:avLst/>
          </a:prstGeom>
          <a:ln w="0">
            <a:noFill/>
          </a:ln>
        </p:spPr>
      </p:pic>
      <p:sp>
        <p:nvSpPr>
          <p:cNvPr id="79" name="Shape 117"/>
          <p:cNvSpPr/>
          <p:nvPr/>
        </p:nvSpPr>
        <p:spPr>
          <a:xfrm>
            <a:off x="821880" y="4114080"/>
            <a:ext cx="6933600" cy="33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" sz="1800" spc="-1" strike="noStrike">
                <a:solidFill>
                  <a:schemeClr val="dk1"/>
                </a:solidFill>
                <a:latin typeface="Arial"/>
                <a:ea typeface="Arial"/>
              </a:rPr>
              <a:t>pourrait être interprétée en « 123 » ou en « 103 »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6" dur="indefinite" restart="never" nodeType="tmRoot">
          <p:childTnLst>
            <p:seq>
              <p:cTn id="107" dur="indefinite" nodeType="mainSeq">
                <p:childTnLst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311760" y="40680"/>
            <a:ext cx="8520120" cy="550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" sz="2800" spc="-1" strike="noStrike">
                <a:solidFill>
                  <a:schemeClr val="dk1"/>
                </a:solidFill>
                <a:latin typeface="Arial"/>
                <a:ea typeface="Arial"/>
              </a:rPr>
              <a:t>Codage d’une réponse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Shape 123"/>
          <p:cNvSpPr/>
          <p:nvPr/>
        </p:nvSpPr>
        <p:spPr>
          <a:xfrm>
            <a:off x="228240" y="735480"/>
            <a:ext cx="8872920" cy="64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" sz="1800" spc="-1" strike="noStrike">
                <a:solidFill>
                  <a:srgbClr val="000000"/>
                </a:solidFill>
                <a:latin typeface="Arial"/>
                <a:ea typeface="Arial"/>
              </a:rPr>
              <a:t>Si une case d’au moins l’un des trois blocs (centaines, dizaines, unités) est cochée, alors l’absence de coche dans les autres est interprétée comme </a:t>
            </a:r>
            <a:r>
              <a:rPr b="0" i="1" lang="fr" sz="1800" spc="-1" strike="noStrike">
                <a:solidFill>
                  <a:srgbClr val="000000"/>
                </a:solidFill>
                <a:latin typeface="Arial"/>
                <a:ea typeface="Arial"/>
              </a:rPr>
              <a:t>0</a:t>
            </a:r>
            <a:r>
              <a:rPr b="0" lang="fr" sz="1800" spc="-1" strike="noStrike">
                <a:solidFill>
                  <a:srgbClr val="000000"/>
                </a:solidFill>
                <a:latin typeface="Arial"/>
                <a:ea typeface="Arial"/>
              </a:rPr>
              <a:t>.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2" name="Shape 124" descr=""/>
          <p:cNvPicPr/>
          <p:nvPr/>
        </p:nvPicPr>
        <p:blipFill>
          <a:blip r:embed="rId1"/>
          <a:stretch/>
        </p:blipFill>
        <p:spPr>
          <a:xfrm>
            <a:off x="228240" y="1627920"/>
            <a:ext cx="5353920" cy="335880"/>
          </a:xfrm>
          <a:prstGeom prst="rect">
            <a:avLst/>
          </a:prstGeom>
          <a:ln w="0">
            <a:noFill/>
          </a:ln>
        </p:spPr>
      </p:pic>
      <p:sp>
        <p:nvSpPr>
          <p:cNvPr id="83" name="Shape 125"/>
          <p:cNvSpPr/>
          <p:nvPr/>
        </p:nvSpPr>
        <p:spPr>
          <a:xfrm>
            <a:off x="5639400" y="1739880"/>
            <a:ext cx="2870640" cy="48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" sz="1800" spc="-1" strike="noStrike">
                <a:solidFill>
                  <a:srgbClr val="000000"/>
                </a:solidFill>
                <a:latin typeface="Arial"/>
                <a:ea typeface="Arial"/>
              </a:rPr>
              <a:t>seront interprétées en </a:t>
            </a:r>
            <a:r>
              <a:rPr b="0" i="1" lang="fr" sz="1800" spc="-1" strike="noStrike">
                <a:solidFill>
                  <a:srgbClr val="000000"/>
                </a:solidFill>
                <a:latin typeface="Arial"/>
                <a:ea typeface="Arial"/>
              </a:rPr>
              <a:t>103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4" name="Shape 126" descr=""/>
          <p:cNvPicPr/>
          <p:nvPr/>
        </p:nvPicPr>
        <p:blipFill>
          <a:blip r:embed="rId2"/>
          <a:stretch/>
        </p:blipFill>
        <p:spPr>
          <a:xfrm>
            <a:off x="228240" y="2043720"/>
            <a:ext cx="5353920" cy="326520"/>
          </a:xfrm>
          <a:prstGeom prst="rect">
            <a:avLst/>
          </a:prstGeom>
          <a:ln w="0">
            <a:noFill/>
          </a:ln>
        </p:spPr>
      </p:pic>
      <p:sp>
        <p:nvSpPr>
          <p:cNvPr id="85" name="Shape 127"/>
          <p:cNvSpPr/>
          <p:nvPr/>
        </p:nvSpPr>
        <p:spPr>
          <a:xfrm>
            <a:off x="5490360" y="1533240"/>
            <a:ext cx="283320" cy="90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" sz="4800" spc="-1" strike="noStrike">
                <a:solidFill>
                  <a:srgbClr val="000000"/>
                </a:solidFill>
                <a:latin typeface="Amatic SC"/>
                <a:ea typeface="Amatic SC"/>
              </a:rPr>
              <a:t>}</a:t>
            </a:r>
            <a:endParaRPr b="0" lang="fr-FR" sz="4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6" name="Shape 128" descr=""/>
          <p:cNvPicPr/>
          <p:nvPr/>
        </p:nvPicPr>
        <p:blipFill>
          <a:blip r:embed="rId3"/>
          <a:stretch/>
        </p:blipFill>
        <p:spPr>
          <a:xfrm>
            <a:off x="228240" y="2596320"/>
            <a:ext cx="5382360" cy="335880"/>
          </a:xfrm>
          <a:prstGeom prst="rect">
            <a:avLst/>
          </a:prstGeom>
          <a:ln w="0">
            <a:noFill/>
          </a:ln>
        </p:spPr>
      </p:pic>
      <p:sp>
        <p:nvSpPr>
          <p:cNvPr id="87" name="Shape 129"/>
          <p:cNvSpPr/>
          <p:nvPr/>
        </p:nvSpPr>
        <p:spPr>
          <a:xfrm>
            <a:off x="5639400" y="2518200"/>
            <a:ext cx="2669400" cy="33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" sz="1800" spc="-1" strike="noStrike">
                <a:solidFill>
                  <a:srgbClr val="000000"/>
                </a:solidFill>
                <a:latin typeface="Arial"/>
                <a:ea typeface="Arial"/>
              </a:rPr>
              <a:t>sera interprétée en </a:t>
            </a:r>
            <a:r>
              <a:rPr b="0" i="1" lang="fr" sz="1800" spc="-1" strike="noStrike">
                <a:solidFill>
                  <a:srgbClr val="000000"/>
                </a:solidFill>
                <a:latin typeface="Arial"/>
                <a:ea typeface="Arial"/>
              </a:rPr>
              <a:t>100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Shape 130"/>
          <p:cNvSpPr/>
          <p:nvPr/>
        </p:nvSpPr>
        <p:spPr>
          <a:xfrm>
            <a:off x="228240" y="3085200"/>
            <a:ext cx="8397000" cy="72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" sz="1800" spc="-1" strike="noStrike">
                <a:solidFill>
                  <a:srgbClr val="000000"/>
                </a:solidFill>
                <a:latin typeface="Arial"/>
                <a:ea typeface="Arial"/>
              </a:rPr>
              <a:t>Si deux cases d’un même bloc (</a:t>
            </a:r>
            <a:r>
              <a:rPr b="0" lang="fr" sz="1800" spc="-1" strike="noStrike">
                <a:solidFill>
                  <a:schemeClr val="dk1"/>
                </a:solidFill>
                <a:latin typeface="Arial"/>
                <a:ea typeface="Arial"/>
              </a:rPr>
              <a:t>centaines, dizaines ou unités)</a:t>
            </a:r>
            <a:r>
              <a:rPr b="0" lang="fr" sz="1800" spc="-1" strike="noStrike">
                <a:solidFill>
                  <a:srgbClr val="000000"/>
                </a:solidFill>
                <a:latin typeface="Arial"/>
                <a:ea typeface="Arial"/>
              </a:rPr>
              <a:t> sont cochées, la réponse est interprétée comme une abstention.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9" name="Shape 131" descr=""/>
          <p:cNvPicPr/>
          <p:nvPr/>
        </p:nvPicPr>
        <p:blipFill>
          <a:blip r:embed="rId4"/>
          <a:stretch/>
        </p:blipFill>
        <p:spPr>
          <a:xfrm>
            <a:off x="202680" y="3834360"/>
            <a:ext cx="5346000" cy="335880"/>
          </a:xfrm>
          <a:prstGeom prst="rect">
            <a:avLst/>
          </a:prstGeom>
          <a:ln w="0">
            <a:noFill/>
          </a:ln>
        </p:spPr>
      </p:pic>
      <p:pic>
        <p:nvPicPr>
          <p:cNvPr id="90" name="Shape 132" descr=""/>
          <p:cNvPicPr/>
          <p:nvPr/>
        </p:nvPicPr>
        <p:blipFill>
          <a:blip r:embed="rId5"/>
          <a:stretch/>
        </p:blipFill>
        <p:spPr>
          <a:xfrm>
            <a:off x="206640" y="4273200"/>
            <a:ext cx="5338440" cy="335880"/>
          </a:xfrm>
          <a:prstGeom prst="rect">
            <a:avLst/>
          </a:prstGeom>
          <a:ln w="0">
            <a:noFill/>
          </a:ln>
        </p:spPr>
      </p:pic>
      <p:sp>
        <p:nvSpPr>
          <p:cNvPr id="91" name="Shape 133"/>
          <p:cNvSpPr/>
          <p:nvPr/>
        </p:nvSpPr>
        <p:spPr>
          <a:xfrm>
            <a:off x="1477800" y="4123800"/>
            <a:ext cx="283320" cy="58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" sz="2400" spc="-1" strike="noStrike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Shape 134"/>
          <p:cNvSpPr/>
          <p:nvPr/>
        </p:nvSpPr>
        <p:spPr>
          <a:xfrm>
            <a:off x="5446440" y="3607200"/>
            <a:ext cx="283320" cy="139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" sz="9600" spc="-1" strike="noStrike">
                <a:solidFill>
                  <a:srgbClr val="000000"/>
                </a:solidFill>
                <a:latin typeface="Amatic SC"/>
                <a:ea typeface="Amatic SC"/>
              </a:rPr>
              <a:t>}</a:t>
            </a:r>
            <a:endParaRPr b="0" lang="fr-FR" sz="9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3" name="Shape 135" descr=""/>
          <p:cNvPicPr/>
          <p:nvPr/>
        </p:nvPicPr>
        <p:blipFill>
          <a:blip r:embed="rId6"/>
          <a:stretch/>
        </p:blipFill>
        <p:spPr>
          <a:xfrm>
            <a:off x="198720" y="4712040"/>
            <a:ext cx="5353920" cy="337320"/>
          </a:xfrm>
          <a:prstGeom prst="rect">
            <a:avLst/>
          </a:prstGeom>
          <a:ln w="0">
            <a:noFill/>
          </a:ln>
        </p:spPr>
      </p:pic>
      <p:sp>
        <p:nvSpPr>
          <p:cNvPr id="94" name="Shape 136"/>
          <p:cNvSpPr/>
          <p:nvPr/>
        </p:nvSpPr>
        <p:spPr>
          <a:xfrm>
            <a:off x="5752080" y="4170600"/>
            <a:ext cx="3405960" cy="33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" sz="1700" spc="-1" strike="noStrike">
                <a:solidFill>
                  <a:srgbClr val="000000"/>
                </a:solidFill>
                <a:latin typeface="Arial"/>
                <a:ea typeface="Arial"/>
              </a:rPr>
              <a:t>seront interprétées en abstention</a:t>
            </a:r>
            <a:endParaRPr b="0" lang="fr-FR" sz="17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5" name="Shape 137" descr=""/>
          <p:cNvPicPr/>
          <p:nvPr/>
        </p:nvPicPr>
        <p:blipFill>
          <a:blip r:embed="rId7"/>
          <a:stretch/>
        </p:blipFill>
        <p:spPr>
          <a:xfrm>
            <a:off x="2465640" y="4781520"/>
            <a:ext cx="141480" cy="56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7" dur="indefinite" restart="never" nodeType="tmRoot">
          <p:childTnLst>
            <p:seq>
              <p:cTn id="138" dur="indefinite" nodeType="mainSeq">
                <p:childTnLst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3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8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4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000"/>
                            </p:stCondLst>
                            <p:childTnLst>
                              <p:par>
                                <p:cTn id="186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8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311760" y="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" sz="2800" spc="-1" strike="noStrike">
                <a:solidFill>
                  <a:schemeClr val="dk1"/>
                </a:solidFill>
                <a:latin typeface="Arial"/>
                <a:ea typeface="Arial"/>
              </a:rPr>
              <a:t>Correction d’une réponse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17280" y="596880"/>
            <a:ext cx="9109080" cy="2955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457200" indent="-343080">
              <a:lnSpc>
                <a:spcPct val="114000"/>
              </a:lnSpc>
              <a:buClr>
                <a:srgbClr val="000000"/>
              </a:buClr>
              <a:buFont typeface="Arial"/>
              <a:buChar char="●"/>
            </a:pPr>
            <a:r>
              <a:rPr b="0" lang="fr" sz="1800" spc="-1" strike="noStrike">
                <a:solidFill>
                  <a:srgbClr val="000000"/>
                </a:solidFill>
                <a:latin typeface="Arial"/>
                <a:ea typeface="Arial"/>
              </a:rPr>
              <a:t>Si vous changez d’avis concernant une réponse, utilisez la deuxième ligne pour mettre la réponse que vous estimez correcte.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4000"/>
              </a:lnSpc>
              <a:buClr>
                <a:srgbClr val="000000"/>
              </a:buClr>
              <a:buFont typeface="Arial"/>
              <a:buChar char="●"/>
            </a:pPr>
            <a:r>
              <a:rPr b="0" lang="fr" sz="1800" spc="-1" strike="noStrike">
                <a:solidFill>
                  <a:srgbClr val="000000"/>
                </a:solidFill>
                <a:latin typeface="Arial"/>
                <a:ea typeface="Arial"/>
              </a:rPr>
              <a:t>Vous devez cocher les trois positions, même si vous n’en modifiez qu’une : les positions vierges sont interprétées en </a:t>
            </a:r>
            <a:r>
              <a:rPr b="0" i="1" lang="fr" sz="1800" spc="-1" strike="noStrike">
                <a:solidFill>
                  <a:srgbClr val="000000"/>
                </a:solidFill>
                <a:latin typeface="Arial"/>
                <a:ea typeface="Arial"/>
              </a:rPr>
              <a:t>0</a:t>
            </a:r>
            <a:r>
              <a:rPr b="0" lang="fr" sz="1800" spc="-1" strike="noStrike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4000"/>
              </a:lnSpc>
              <a:buClr>
                <a:srgbClr val="000000"/>
              </a:buClr>
              <a:buFont typeface="Arial"/>
              <a:buChar char="●"/>
            </a:pPr>
            <a:r>
              <a:rPr b="0" lang="fr" sz="1800" spc="-1" strike="noStrike">
                <a:solidFill>
                  <a:srgbClr val="000000"/>
                </a:solidFill>
                <a:latin typeface="Arial"/>
                <a:ea typeface="Arial"/>
              </a:rPr>
              <a:t>N’utilisez-pas la case « Annul. » sauf si vous voulez vous abstenir de répondre à la question.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4000"/>
              </a:lnSpc>
              <a:buClr>
                <a:srgbClr val="000000"/>
              </a:buClr>
              <a:buFont typeface="Arial"/>
              <a:buChar char="●"/>
            </a:pPr>
            <a:r>
              <a:rPr b="0" lang="fr" sz="1800" spc="-1" strike="noStrike">
                <a:solidFill>
                  <a:srgbClr val="000000"/>
                </a:solidFill>
                <a:latin typeface="Arial"/>
                <a:ea typeface="Arial"/>
              </a:rPr>
              <a:t>Si vous avez besoin de corriger une deuxième fois, vous pouvez utiliser du correcteur en ruban. Tout autre moyen d’effacer une réponse peut aboutir à des interprétations erronées.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8" name="Shape 144" descr=""/>
          <p:cNvPicPr/>
          <p:nvPr/>
        </p:nvPicPr>
        <p:blipFill>
          <a:blip r:embed="rId1"/>
          <a:stretch/>
        </p:blipFill>
        <p:spPr>
          <a:xfrm>
            <a:off x="588600" y="3882240"/>
            <a:ext cx="5168520" cy="332640"/>
          </a:xfrm>
          <a:prstGeom prst="rect">
            <a:avLst/>
          </a:prstGeom>
          <a:ln w="0">
            <a:noFill/>
          </a:ln>
        </p:spPr>
      </p:pic>
      <p:sp>
        <p:nvSpPr>
          <p:cNvPr id="99" name="Shape 145"/>
          <p:cNvSpPr/>
          <p:nvPr/>
        </p:nvSpPr>
        <p:spPr>
          <a:xfrm>
            <a:off x="6052680" y="3807720"/>
            <a:ext cx="2963880" cy="27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" sz="1800" spc="-1" strike="noStrike">
                <a:solidFill>
                  <a:srgbClr val="000000"/>
                </a:solidFill>
                <a:latin typeface="Arial"/>
                <a:ea typeface="Arial"/>
              </a:rPr>
              <a:t>sera interprétée en </a:t>
            </a:r>
            <a:r>
              <a:rPr b="0" i="1" lang="fr" sz="1800" spc="-1" strike="noStrike">
                <a:solidFill>
                  <a:srgbClr val="000000"/>
                </a:solidFill>
                <a:latin typeface="Arial"/>
                <a:ea typeface="Arial"/>
              </a:rPr>
              <a:t>4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0" name="Shape 146" descr=""/>
          <p:cNvPicPr/>
          <p:nvPr/>
        </p:nvPicPr>
        <p:blipFill>
          <a:blip r:embed="rId2"/>
          <a:stretch/>
        </p:blipFill>
        <p:spPr>
          <a:xfrm>
            <a:off x="533520" y="4339080"/>
            <a:ext cx="5223600" cy="332640"/>
          </a:xfrm>
          <a:prstGeom prst="rect">
            <a:avLst/>
          </a:prstGeom>
          <a:ln w="0">
            <a:noFill/>
          </a:ln>
        </p:spPr>
      </p:pic>
      <p:sp>
        <p:nvSpPr>
          <p:cNvPr id="101" name="Shape 147"/>
          <p:cNvSpPr/>
          <p:nvPr/>
        </p:nvSpPr>
        <p:spPr>
          <a:xfrm>
            <a:off x="6052680" y="4255560"/>
            <a:ext cx="2745360" cy="33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" sz="1800" spc="-1" strike="noStrike">
                <a:solidFill>
                  <a:srgbClr val="000000"/>
                </a:solidFill>
                <a:latin typeface="Arial"/>
                <a:ea typeface="Arial"/>
              </a:rPr>
              <a:t>sera interprétée en </a:t>
            </a:r>
            <a:r>
              <a:rPr b="0" i="1" lang="fr" sz="1800" spc="-1" strike="noStrike">
                <a:solidFill>
                  <a:srgbClr val="000000"/>
                </a:solidFill>
                <a:latin typeface="Arial"/>
                <a:ea typeface="Arial"/>
              </a:rPr>
              <a:t>124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92" dur="indefinite" restart="never" nodeType="tmRoot">
          <p:childTnLst>
            <p:seq>
              <p:cTn id="193" dur="indefinite" nodeType="mainSeq">
                <p:childTnLst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8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0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0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000"/>
                            </p:stCondLst>
                            <p:childTnLst>
                              <p:par>
                                <p:cTn id="209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311760" y="2361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" sz="2800" spc="-1" strike="noStrike">
                <a:solidFill>
                  <a:schemeClr val="dk1"/>
                </a:solidFill>
                <a:latin typeface="Arial"/>
                <a:ea typeface="Arial"/>
              </a:rPr>
              <a:t>Annulation d’une réponse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311760" y="808920"/>
            <a:ext cx="8656920" cy="206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457200" indent="-343080">
              <a:lnSpc>
                <a:spcPct val="114000"/>
              </a:lnSpc>
              <a:buClr>
                <a:srgbClr val="000000"/>
              </a:buClr>
              <a:buFont typeface="Arial"/>
              <a:buChar char="●"/>
            </a:pPr>
            <a:r>
              <a:rPr b="0" lang="fr" sz="1800" spc="-1" strike="noStrike">
                <a:solidFill>
                  <a:srgbClr val="000000"/>
                </a:solidFill>
                <a:latin typeface="Arial"/>
                <a:ea typeface="Arial"/>
              </a:rPr>
              <a:t>L’annulation n’est utile que pour les épreuves où les réponses fausses sont pénalisées par un retrait de points.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4000"/>
              </a:lnSpc>
              <a:buClr>
                <a:srgbClr val="000000"/>
              </a:buClr>
              <a:buFont typeface="Arial"/>
              <a:buChar char="●"/>
            </a:pPr>
            <a:r>
              <a:rPr b="0" lang="fr" sz="1800" spc="-1" strike="noStrike">
                <a:solidFill>
                  <a:srgbClr val="000000"/>
                </a:solidFill>
                <a:latin typeface="Arial"/>
                <a:ea typeface="Arial"/>
              </a:rPr>
              <a:t>Cette disposition vous a normalement été signalée par votre enseignant, ou figure dans les consignes du sujet de l’épreuve.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4000"/>
              </a:lnSpc>
              <a:buClr>
                <a:srgbClr val="000000"/>
              </a:buClr>
              <a:buFont typeface="Arial"/>
              <a:buChar char="●"/>
            </a:pPr>
            <a:r>
              <a:rPr b="0" lang="fr" sz="1800" spc="-1" strike="noStrike">
                <a:solidFill>
                  <a:srgbClr val="000000"/>
                </a:solidFill>
                <a:latin typeface="Arial"/>
                <a:ea typeface="Arial"/>
              </a:rPr>
              <a:t>S’il n’y a pas de retrait de points, une réponse fausse est équivalente à une abstention, la case « Annul. » vous est donc inutile.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Shape 154"/>
          <p:cNvSpPr/>
          <p:nvPr/>
        </p:nvSpPr>
        <p:spPr>
          <a:xfrm>
            <a:off x="6202080" y="2953800"/>
            <a:ext cx="283320" cy="90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" sz="4800" spc="-1" strike="noStrike">
                <a:solidFill>
                  <a:srgbClr val="000000"/>
                </a:solidFill>
                <a:latin typeface="Amatic SC"/>
                <a:ea typeface="Amatic SC"/>
              </a:rPr>
              <a:t>}</a:t>
            </a:r>
            <a:endParaRPr b="0" lang="fr-FR" sz="4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Shape 155"/>
          <p:cNvSpPr/>
          <p:nvPr/>
        </p:nvSpPr>
        <p:spPr>
          <a:xfrm>
            <a:off x="6561000" y="3153960"/>
            <a:ext cx="2270880" cy="36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" sz="1800" spc="-1" strike="noStrike">
                <a:solidFill>
                  <a:srgbClr val="000000"/>
                </a:solidFill>
                <a:latin typeface="Arial"/>
                <a:ea typeface="Arial"/>
              </a:rPr>
              <a:t>sont équivalentes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Shape 156"/>
          <p:cNvSpPr/>
          <p:nvPr/>
        </p:nvSpPr>
        <p:spPr>
          <a:xfrm>
            <a:off x="6202080" y="3922200"/>
            <a:ext cx="283320" cy="90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" sz="4800" spc="-1" strike="noStrike">
                <a:solidFill>
                  <a:srgbClr val="000000"/>
                </a:solidFill>
                <a:latin typeface="Amatic SC"/>
                <a:ea typeface="Amatic SC"/>
              </a:rPr>
              <a:t>}</a:t>
            </a:r>
            <a:endParaRPr b="0" lang="fr-FR" sz="4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Shape 157"/>
          <p:cNvSpPr/>
          <p:nvPr/>
        </p:nvSpPr>
        <p:spPr>
          <a:xfrm>
            <a:off x="6561000" y="4061880"/>
            <a:ext cx="2270880" cy="36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" sz="1800" spc="-1" strike="noStrike">
                <a:solidFill>
                  <a:srgbClr val="000000"/>
                </a:solidFill>
                <a:latin typeface="Arial"/>
                <a:ea typeface="Arial"/>
              </a:rPr>
              <a:t>sont équivalentes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8" name="Shape 158" descr=""/>
          <p:cNvPicPr/>
          <p:nvPr/>
        </p:nvPicPr>
        <p:blipFill>
          <a:blip r:embed="rId1"/>
          <a:stretch/>
        </p:blipFill>
        <p:spPr>
          <a:xfrm>
            <a:off x="640080" y="3978000"/>
            <a:ext cx="5596920" cy="338760"/>
          </a:xfrm>
          <a:prstGeom prst="rect">
            <a:avLst/>
          </a:prstGeom>
          <a:ln w="0">
            <a:noFill/>
          </a:ln>
        </p:spPr>
      </p:pic>
      <p:pic>
        <p:nvPicPr>
          <p:cNvPr id="109" name="Shape 159" descr=""/>
          <p:cNvPicPr/>
          <p:nvPr/>
        </p:nvPicPr>
        <p:blipFill>
          <a:blip r:embed="rId2"/>
          <a:stretch/>
        </p:blipFill>
        <p:spPr>
          <a:xfrm>
            <a:off x="655560" y="3009960"/>
            <a:ext cx="5565960" cy="338760"/>
          </a:xfrm>
          <a:prstGeom prst="rect">
            <a:avLst/>
          </a:prstGeom>
          <a:ln w="0">
            <a:noFill/>
          </a:ln>
        </p:spPr>
      </p:pic>
      <p:pic>
        <p:nvPicPr>
          <p:cNvPr id="110" name="Shape 160" descr=""/>
          <p:cNvPicPr/>
          <p:nvPr/>
        </p:nvPicPr>
        <p:blipFill>
          <a:blip r:embed="rId3"/>
          <a:stretch/>
        </p:blipFill>
        <p:spPr>
          <a:xfrm>
            <a:off x="655560" y="3460680"/>
            <a:ext cx="5565960" cy="349920"/>
          </a:xfrm>
          <a:prstGeom prst="rect">
            <a:avLst/>
          </a:prstGeom>
          <a:ln w="0">
            <a:noFill/>
          </a:ln>
        </p:spPr>
      </p:pic>
      <p:pic>
        <p:nvPicPr>
          <p:cNvPr id="111" name="Shape 161" descr=""/>
          <p:cNvPicPr/>
          <p:nvPr/>
        </p:nvPicPr>
        <p:blipFill>
          <a:blip r:embed="rId4"/>
          <a:stretch/>
        </p:blipFill>
        <p:spPr>
          <a:xfrm>
            <a:off x="640080" y="4439520"/>
            <a:ext cx="5596920" cy="324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2" dur="indefinite" restart="never" nodeType="tmRoot">
          <p:childTnLst>
            <p:seq>
              <p:cTn id="213" dur="indefinite" nodeType="mainSeq">
                <p:childTnLst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8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1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23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33" dur="12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36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200"/>
                            </p:stCondLst>
                            <p:childTnLst>
                              <p:par>
                                <p:cTn id="238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40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43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Arial" pitchFamily="0" charset="1"/>
        <a:cs typeface="Arial" pitchFamily="0" charset="1"/>
      </a:majorFont>
      <a:minorFont>
        <a:latin typeface="Arial" pitchFamily="0" charset="1"/>
        <a:ea typeface="Arial" pitchFamily="0" charset="1"/>
        <a:cs typeface="Arial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0" t="0" r="0" b="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0" t="0" r="0" b="0"/>
          </a:path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Arial" pitchFamily="0" charset="1"/>
        <a:cs typeface="Arial" pitchFamily="0" charset="1"/>
      </a:majorFont>
      <a:minorFont>
        <a:latin typeface="Arial" pitchFamily="0" charset="1"/>
        <a:ea typeface="Arial" pitchFamily="0" charset="1"/>
        <a:cs typeface="Arial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0" t="0" r="0" b="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0" t="0" r="0" b="0"/>
          </a:path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Arial" pitchFamily="0" charset="1"/>
        <a:cs typeface="Arial" pitchFamily="0" charset="1"/>
      </a:majorFont>
      <a:minorFont>
        <a:latin typeface="Arial" pitchFamily="0" charset="1"/>
        <a:ea typeface="Arial" pitchFamily="0" charset="1"/>
        <a:cs typeface="Arial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0" t="0" r="0" b="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0" t="0" r="0" b="0"/>
          </a:path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Arial" pitchFamily="0" charset="1"/>
        <a:cs typeface="Arial" pitchFamily="0" charset="1"/>
      </a:majorFont>
      <a:minorFont>
        <a:latin typeface="Arial" pitchFamily="0" charset="1"/>
        <a:ea typeface="Arial" pitchFamily="0" charset="1"/>
        <a:cs typeface="Arial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0" t="0" r="0" b="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0" t="0" r="0" b="0"/>
          </a:path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Arial" pitchFamily="0" charset="1"/>
        <a:cs typeface="Arial" pitchFamily="0" charset="1"/>
      </a:majorFont>
      <a:minorFont>
        <a:latin typeface="Arial" pitchFamily="0" charset="1"/>
        <a:ea typeface="Arial" pitchFamily="0" charset="1"/>
        <a:cs typeface="Arial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0" t="0" r="0" b="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0" t="0" r="0" b="0"/>
          </a:path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Arial" pitchFamily="0" charset="1"/>
        <a:cs typeface="Arial" pitchFamily="0" charset="1"/>
      </a:majorFont>
      <a:minorFont>
        <a:latin typeface="Arial" pitchFamily="0" charset="1"/>
        <a:ea typeface="Arial" pitchFamily="0" charset="1"/>
        <a:cs typeface="Arial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0" t="0" r="0" b="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0" t="0" r="0" b="0"/>
          </a:path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Arial" pitchFamily="0" charset="1"/>
        <a:cs typeface="Arial" pitchFamily="0" charset="1"/>
      </a:majorFont>
      <a:minorFont>
        <a:latin typeface="Arial" pitchFamily="0" charset="1"/>
        <a:ea typeface="Arial" pitchFamily="0" charset="1"/>
        <a:cs typeface="Arial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0" t="0" r="0" b="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0" t="0" r="0" b="0"/>
          </a:path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Arial" pitchFamily="0" charset="1"/>
        <a:cs typeface="Arial" pitchFamily="0" charset="1"/>
      </a:majorFont>
      <a:minorFont>
        <a:latin typeface="Arial" pitchFamily="0" charset="1"/>
        <a:ea typeface="Arial" pitchFamily="0" charset="1"/>
        <a:cs typeface="Arial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0" t="0" r="0" b="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0" t="0" r="0" b="0"/>
          </a:path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Arial" pitchFamily="0" charset="1"/>
        <a:cs typeface="Arial" pitchFamily="0" charset="1"/>
      </a:majorFont>
      <a:minorFont>
        <a:latin typeface="Arial" pitchFamily="0" charset="1"/>
        <a:ea typeface="Arial" pitchFamily="0" charset="1"/>
        <a:cs typeface="Arial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0" t="0" r="0" b="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0" t="0" r="0" b="0"/>
          </a:path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Arial" pitchFamily="0" charset="1"/>
        <a:cs typeface="Arial" pitchFamily="0" charset="1"/>
      </a:majorFont>
      <a:minorFont>
        <a:latin typeface="Arial" pitchFamily="0" charset="1"/>
        <a:ea typeface="Arial" pitchFamily="0" charset="1"/>
        <a:cs typeface="Arial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0" t="0" r="0" b="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0" t="0" r="0" b="0"/>
          </a:path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Arial" pitchFamily="0" charset="1"/>
        <a:cs typeface="Arial" pitchFamily="0" charset="1"/>
      </a:majorFont>
      <a:minorFont>
        <a:latin typeface="Arial" pitchFamily="0" charset="1"/>
        <a:ea typeface="Arial" pitchFamily="0" charset="1"/>
        <a:cs typeface="Arial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0" t="0" r="0" b="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0" t="0" r="0" b="0"/>
          </a:path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LibreOffice/24.2.6.2$Linux_X86_64 LibreOffice_project/420$Build-2</Application>
  <AppVersion>15.0000</AppVersion>
  <Words>0</Words>
  <Paragraphs>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fr-FR</dc:language>
  <cp:lastModifiedBy/>
  <dcterms:modified xsi:type="dcterms:W3CDTF">2024-11-08T14:19:29Z</dcterms:modified>
  <cp:revision>1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2</vt:i4>
  </property>
  <property fmtid="{D5CDD505-2E9C-101B-9397-08002B2CF9AE}" pid="3" name="Notes">
    <vt:i4>10</vt:i4>
  </property>
  <property fmtid="{D5CDD505-2E9C-101B-9397-08002B2CF9AE}" pid="4" name="PresentationFormat">
    <vt:lpwstr>On-screen Show (4:3)</vt:lpwstr>
  </property>
  <property fmtid="{D5CDD505-2E9C-101B-9397-08002B2CF9AE}" pid="5" name="Slides">
    <vt:i4>10</vt:i4>
  </property>
</Properties>
</file>