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Amatic SC"/>
      <p:regular r:id="rId14"/>
      <p:bold r:id="rId15"/>
    </p:embeddedFont>
    <p:embeddedFont>
      <p:font typeface="Dancing Script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AmaticSC-bold.fntdata"/><Relationship Id="rId14" Type="http://schemas.openxmlformats.org/officeDocument/2006/relationships/font" Target="fonts/AmaticSC-regular.fntdata"/><Relationship Id="rId17" Type="http://schemas.openxmlformats.org/officeDocument/2006/relationships/font" Target="fonts/DancingScript-bold.fntdata"/><Relationship Id="rId16" Type="http://schemas.openxmlformats.org/officeDocument/2006/relationships/font" Target="fonts/DancingScrip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11700" y="445025"/>
            <a:ext cx="484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Feuille de réponses type 7</a:t>
            </a:r>
            <a:endParaRPr/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11700" y="1363975"/>
            <a:ext cx="4845300" cy="332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4</a:t>
            </a:r>
            <a:r>
              <a:rPr lang="fr">
                <a:solidFill>
                  <a:srgbClr val="000000"/>
                </a:solidFill>
              </a:rPr>
              <a:t>0 réponses possibles 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36 items (A-Z et 0-9)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Lignes de correction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Cases d’annulation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Recto/verso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fr" sz="1400">
                <a:solidFill>
                  <a:srgbClr val="CC0000"/>
                </a:solidFill>
              </a:rPr>
              <a:t>Si vous avez reçu un formulaire différent de celui-ci, manifestez-vous auprès des surveillants ! 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155" y="0"/>
            <a:ext cx="363484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9146" y="0"/>
            <a:ext cx="363485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155" y="0"/>
            <a:ext cx="36348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311700" y="445025"/>
            <a:ext cx="484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Feuille de réponses type 7</a:t>
            </a:r>
            <a:endParaRPr/>
          </a:p>
        </p:txBody>
      </p:sp>
      <p:sp>
        <p:nvSpPr>
          <p:cNvPr id="64" name="Shape 64"/>
          <p:cNvSpPr txBox="1"/>
          <p:nvPr/>
        </p:nvSpPr>
        <p:spPr>
          <a:xfrm>
            <a:off x="311700" y="1017725"/>
            <a:ext cx="5075700" cy="39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Encres noire et bleue détectées, pas de garantie sur les autres couleurs.</a:t>
            </a:r>
            <a:endParaRPr sz="1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fr" sz="1800"/>
              <a:t>Feutre</a:t>
            </a:r>
            <a:r>
              <a:rPr lang="fr" sz="1800"/>
              <a:t> : risque de diffusion de l’encre dans le papier et de lecture erronée. Risque de pollution des réponses de l’autre face de la copie. </a:t>
            </a:r>
            <a:r>
              <a:rPr b="1" lang="fr" sz="1800"/>
              <a:t>À proscrire absolument.</a:t>
            </a:r>
            <a:endParaRPr b="1" sz="1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Crayon de papier </a:t>
            </a:r>
            <a:r>
              <a:rPr lang="fr" sz="1800"/>
              <a:t>:</a:t>
            </a:r>
            <a:r>
              <a:rPr lang="fr" sz="1800"/>
              <a:t> risque de ne pas atteindre le seuil de détection ou au contraire que soit détectée une case gommée. À éviter absolument.</a:t>
            </a:r>
            <a:endParaRPr sz="1800"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151" y="0"/>
            <a:ext cx="36348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445025"/>
            <a:ext cx="484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Identification</a:t>
            </a:r>
            <a:endParaRPr/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20850" y="1237450"/>
            <a:ext cx="4883400" cy="133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Inscrivez dans la grille en haut à droite le numéro d’anonymat ou l’identifiant qui vous a été attribué.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7738322" y="226789"/>
            <a:ext cx="1187700" cy="1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 txBox="1"/>
          <p:nvPr/>
        </p:nvSpPr>
        <p:spPr>
          <a:xfrm>
            <a:off x="311700" y="2301250"/>
            <a:ext cx="49017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 sz="1800"/>
              <a:t>Puis codez chacun de ses caractères dans la colonne qu’il surplombe.</a:t>
            </a:r>
            <a:endParaRPr sz="18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/>
        </p:nvSpPr>
        <p:spPr>
          <a:xfrm>
            <a:off x="320850" y="3017525"/>
            <a:ext cx="48363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Ne cochez pas plus d’une case par colonne ! </a:t>
            </a:r>
            <a:endParaRPr sz="1800"/>
          </a:p>
        </p:txBody>
      </p:sp>
      <p:sp>
        <p:nvSpPr>
          <p:cNvPr id="75" name="Shape 75"/>
          <p:cNvSpPr txBox="1"/>
          <p:nvPr/>
        </p:nvSpPr>
        <p:spPr>
          <a:xfrm>
            <a:off x="297300" y="3688025"/>
            <a:ext cx="48834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Le cas échéant, faites de même avec votre code épreuve selon les instructions de vos surveillants.</a:t>
            </a:r>
            <a:endParaRPr sz="1800"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144" y="0"/>
            <a:ext cx="36348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5783" y="239646"/>
            <a:ext cx="990982" cy="10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7067" y="226800"/>
            <a:ext cx="1009708" cy="8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9025" y="226800"/>
            <a:ext cx="498537" cy="8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445025"/>
            <a:ext cx="484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Identification</a:t>
            </a:r>
            <a:endParaRPr/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289200" y="1331925"/>
            <a:ext cx="4899600" cy="198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En principe, vous n’avez pas à écrire ailleurs. Cependant, si vous ne pouvez utiliser le cadre d’identification et sur instruction de vos surveillants, vous pouvez écrire dans la zone située sous le bloc « Université de Strasbourg ».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7696655" y="226789"/>
            <a:ext cx="1215600" cy="1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 txBox="1"/>
          <p:nvPr/>
        </p:nvSpPr>
        <p:spPr>
          <a:xfrm>
            <a:off x="316200" y="3191650"/>
            <a:ext cx="4836300" cy="13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800"/>
              <a:t>N’écrivez jamais dans les marges du recto ni dans celles du verso </a:t>
            </a:r>
            <a:r>
              <a:rPr lang="fr" sz="1800"/>
              <a:t>:</a:t>
            </a:r>
            <a:r>
              <a:rPr lang="fr" sz="1800"/>
              <a:t> votre copie pourrait se voir attribuer une note aléatoire. </a:t>
            </a:r>
            <a:endParaRPr sz="180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141" y="7725"/>
            <a:ext cx="36348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5651100" y="283625"/>
            <a:ext cx="18408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fr" sz="1200"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fr" sz="120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Arsène Lupin</a:t>
            </a:r>
            <a:endParaRPr sz="120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indent="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(J’ai égaré mes identifiants)</a:t>
            </a:r>
            <a:endParaRPr sz="120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9150" y="1"/>
            <a:ext cx="178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2654" y="0"/>
            <a:ext cx="3711345" cy="515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123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Codage d’une réponse</a:t>
            </a:r>
            <a:endParaRPr/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38800" y="696477"/>
            <a:ext cx="8657100" cy="16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Pour chaque réponse, deux lignes de trente-six cases sont proposées.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La deuxième ligne sert à remplacer si nécessaire la réponse donnée à la première. </a:t>
            </a:r>
            <a:endParaRPr>
              <a:solidFill>
                <a:srgbClr val="000000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Veillez à noircir correctement les cases de vos réponses pour atteindre le seuil de détection.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599150" y="2742825"/>
            <a:ext cx="42204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S</a:t>
            </a:r>
            <a:r>
              <a:rPr lang="fr" sz="1800"/>
              <a:t>era interprétée correctement en « A »</a:t>
            </a:r>
            <a:endParaRPr sz="1800"/>
          </a:p>
        </p:txBody>
      </p:sp>
      <p:sp>
        <p:nvSpPr>
          <p:cNvPr id="99" name="Shape 99"/>
          <p:cNvSpPr txBox="1"/>
          <p:nvPr/>
        </p:nvSpPr>
        <p:spPr>
          <a:xfrm>
            <a:off x="606575" y="3641238"/>
            <a:ext cx="6415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Pourrait être interprétée en « A » ou en abstention  </a:t>
            </a:r>
            <a:endParaRPr sz="1800"/>
          </a:p>
        </p:txBody>
      </p:sp>
      <p:sp>
        <p:nvSpPr>
          <p:cNvPr id="100" name="Shape 100"/>
          <p:cNvSpPr txBox="1"/>
          <p:nvPr/>
        </p:nvSpPr>
        <p:spPr>
          <a:xfrm>
            <a:off x="606575" y="4601763"/>
            <a:ext cx="5494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Pourrait être interprétée en « A » ou en « AB » </a:t>
            </a:r>
            <a:endParaRPr sz="1800"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575" y="2434850"/>
            <a:ext cx="7521326" cy="3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75" y="3290448"/>
            <a:ext cx="7521325" cy="4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150" y="4244425"/>
            <a:ext cx="7521326" cy="408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209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Codage d’une réponse</a:t>
            </a:r>
            <a:endParaRPr/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816300"/>
            <a:ext cx="8657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Le formulaire de type 7 est généralement utilisé pour permettre de répondre à une question en cochant les lettres de sa réponse. Exemples :</a:t>
            </a:r>
            <a:endParaRPr>
              <a:solidFill>
                <a:srgbClr val="000000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338288" y="1672825"/>
            <a:ext cx="847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À la question « Qui était président des États-unis d’Amérique en 2010 ? », la réponse </a:t>
            </a:r>
            <a:r>
              <a:rPr i="1" lang="fr" sz="1800"/>
              <a:t>Barack Obama</a:t>
            </a:r>
            <a:r>
              <a:rPr lang="fr" sz="1800"/>
              <a:t> se code ainsi </a:t>
            </a:r>
            <a:r>
              <a:rPr lang="fr" sz="1800"/>
              <a:t>:</a:t>
            </a:r>
            <a:r>
              <a:rPr lang="fr" sz="1800"/>
              <a:t> </a:t>
            </a:r>
            <a:endParaRPr sz="1800"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913" y="2378725"/>
            <a:ext cx="8479199" cy="48769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418100" y="3021525"/>
            <a:ext cx="84162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À la question « Qui était Pape en 2000 ? », la réponse </a:t>
            </a:r>
            <a:r>
              <a:rPr i="1" lang="fr" sz="1800"/>
              <a:t>Jean-Paul II</a:t>
            </a:r>
            <a:r>
              <a:rPr lang="fr" sz="1800"/>
              <a:t> peut se coder de ces deux façons (si votre enseignant admet les deux graphies) :</a:t>
            </a:r>
            <a:endParaRPr sz="1800"/>
          </a:p>
        </p:txBody>
      </p:sp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600" y="3756850"/>
            <a:ext cx="8416202" cy="975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311700" y="311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Correction</a:t>
            </a:r>
            <a:r>
              <a:rPr lang="fr"/>
              <a:t> d’une réponse</a:t>
            </a:r>
            <a:endParaRPr/>
          </a:p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311700" y="965975"/>
            <a:ext cx="8657100" cy="22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Si vous changez d’avis concernant une réponse, utilisez la deuxième ligne pour mettre la réponse que vous estimez correcte.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N’utilisez-pas la case « Annul. » sauf si vous voulez vous abstenir de répondre à la question.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Si vous avez besoin de corriger une deuxième fois, vous pouvez utiliser du correcteur en ruban. Tout autre moyen d’effacer une réponse peut aboutir à des interprétations erronées.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5975400" y="3334475"/>
            <a:ext cx="31686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s</a:t>
            </a:r>
            <a:r>
              <a:rPr lang="fr" sz="1800"/>
              <a:t>era interprétée en « B »</a:t>
            </a:r>
            <a:endParaRPr sz="1800"/>
          </a:p>
        </p:txBody>
      </p:sp>
      <p:sp>
        <p:nvSpPr>
          <p:cNvPr id="121" name="Shape 121"/>
          <p:cNvSpPr txBox="1"/>
          <p:nvPr/>
        </p:nvSpPr>
        <p:spPr>
          <a:xfrm>
            <a:off x="5975400" y="3852025"/>
            <a:ext cx="2703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sera</a:t>
            </a:r>
            <a:r>
              <a:rPr lang="fr" sz="1800"/>
              <a:t> interprétée en « A » </a:t>
            </a:r>
            <a:endParaRPr sz="1800"/>
          </a:p>
        </p:txBody>
      </p:sp>
      <p:sp>
        <p:nvSpPr>
          <p:cNvPr id="122" name="Shape 122"/>
          <p:cNvSpPr txBox="1"/>
          <p:nvPr/>
        </p:nvSpPr>
        <p:spPr>
          <a:xfrm>
            <a:off x="5975400" y="4381575"/>
            <a:ext cx="2993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sera</a:t>
            </a:r>
            <a:r>
              <a:rPr lang="fr" sz="1800"/>
              <a:t> interprétée en « CD »</a:t>
            </a:r>
            <a:endParaRPr sz="1800"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575" y="3426325"/>
            <a:ext cx="5563822" cy="3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575" y="3954200"/>
            <a:ext cx="5563827" cy="31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575" y="4491800"/>
            <a:ext cx="5563827" cy="291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311700" y="236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Annulation d’une réponse</a:t>
            </a:r>
            <a:endParaRPr/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311700" y="808975"/>
            <a:ext cx="8657100" cy="20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L’annulation n’est utile que pour les épreuves où les réponses fausses sont pénalisées par un retrait de points.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Cette disposition vous a normalement été signalée par votre enseignant, ou figure dans les consignes du sujet de l’épreuve.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S’il n’y a pas de retrait de points, une réponse fausse est équivalente à une abstention, la case « Annul. » vous est donc inutile.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688" y="3040600"/>
            <a:ext cx="5292250" cy="29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688" y="4006100"/>
            <a:ext cx="5292240" cy="29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688" y="3424885"/>
            <a:ext cx="5292251" cy="287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5902938" y="2939550"/>
            <a:ext cx="2838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Amatic SC"/>
                <a:ea typeface="Amatic SC"/>
                <a:cs typeface="Amatic SC"/>
                <a:sym typeface="Amatic SC"/>
              </a:rPr>
              <a:t>}</a:t>
            </a:r>
            <a:endParaRPr sz="1800"/>
          </a:p>
        </p:txBody>
      </p:sp>
      <p:sp>
        <p:nvSpPr>
          <p:cNvPr id="136" name="Shape 136"/>
          <p:cNvSpPr txBox="1"/>
          <p:nvPr/>
        </p:nvSpPr>
        <p:spPr>
          <a:xfrm>
            <a:off x="6262013" y="3139875"/>
            <a:ext cx="22713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sont équivalentes</a:t>
            </a:r>
            <a:endParaRPr sz="1800"/>
          </a:p>
        </p:txBody>
      </p:sp>
      <p:pic>
        <p:nvPicPr>
          <p:cNvPr id="137" name="Shape 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688" y="4415400"/>
            <a:ext cx="5292251" cy="27671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5902938" y="3908150"/>
            <a:ext cx="2838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Amatic SC"/>
                <a:ea typeface="Amatic SC"/>
                <a:cs typeface="Amatic SC"/>
                <a:sym typeface="Amatic SC"/>
              </a:rPr>
              <a:t>}</a:t>
            </a:r>
            <a:endParaRPr sz="1800"/>
          </a:p>
        </p:txBody>
      </p:sp>
      <p:sp>
        <p:nvSpPr>
          <p:cNvPr id="139" name="Shape 139"/>
          <p:cNvSpPr txBox="1"/>
          <p:nvPr/>
        </p:nvSpPr>
        <p:spPr>
          <a:xfrm>
            <a:off x="6262013" y="4047900"/>
            <a:ext cx="22713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sont équivalentes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Fin de l’épreuve et retour des copies</a:t>
            </a:r>
            <a:endParaRPr/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311700" y="1228650"/>
            <a:ext cx="8657100" cy="15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Vérifiez que vous avez bien identifié votre copie.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Vérifiez que vous avez indiqué un code épreuve en cas de sujet multiple.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Déposez votre copie dans le même sens que les autres.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Évitez de corner ou froisser votre copie.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2756475" y="3559225"/>
            <a:ext cx="35379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/>
              <a:t>Bonne chance !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